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y="7559675" cx="10080625"/>
  <p:notesSz cx="7559675" cy="10691800"/>
  <p:embeddedFontLst>
    <p:embeddedFont>
      <p:font typeface="Robot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i78xKgXdSyfXNduUjeoBU5ThRj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17E8AE-A98F-4070-973D-718A035DBC50}">
  <a:tblStyle styleId="{C417E8AE-A98F-4070-973D-718A035DBC5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Roboto-regular.fntdata"/><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Roboto-italic.fntdata"/><Relationship Id="rId12" Type="http://schemas.openxmlformats.org/officeDocument/2006/relationships/slide" Target="slides/slide5.xml"/><Relationship Id="rId56" Type="http://schemas.openxmlformats.org/officeDocument/2006/relationships/font" Target="fonts/Roboto-bold.fntdata"/><Relationship Id="rId15" Type="http://schemas.openxmlformats.org/officeDocument/2006/relationships/slide" Target="slides/slide8.xml"/><Relationship Id="rId59" Type="http://customschemas.google.com/relationships/presentationmetadata" Target="metadata"/><Relationship Id="rId14" Type="http://schemas.openxmlformats.org/officeDocument/2006/relationships/slide" Target="slides/slide7.xml"/><Relationship Id="rId58" Type="http://schemas.openxmlformats.org/officeDocument/2006/relationships/font" Target="fonts/Roboto-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8" name="Google Shape;168;p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32" name="Google Shape;232;p10: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38" name="Google Shape;238;p1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46" name="Google Shape;246;p1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52" name="Google Shape;252;p1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59" name="Google Shape;259;p1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66" name="Google Shape;266;p1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73" name="Google Shape;273;p1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80" name="Google Shape;280;p1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88" name="Google Shape;288;p18: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95" name="Google Shape;295;p19: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Welcome new company secretary</a:t>
            </a:r>
            <a:endParaRPr/>
          </a:p>
        </p:txBody>
      </p:sp>
      <p:sp>
        <p:nvSpPr>
          <p:cNvPr id="176" name="Google Shape;176;p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36" name="Google Shape;336;p20: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42" name="Google Shape;342;p2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48" name="Google Shape;348;p2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55" name="Google Shape;355;p2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64" name="Google Shape;364;p2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73" name="Google Shape;373;p2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82" name="Google Shape;382;p2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91" name="Google Shape;391;p2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8: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fld id="{00000000-1234-1234-1234-123412341234}" type="slidenum">
              <a:rPr lang="en-GB"/>
              <a:t>‹#›</a:t>
            </a:fld>
            <a:endParaRPr/>
          </a:p>
        </p:txBody>
      </p:sp>
      <p:sp>
        <p:nvSpPr>
          <p:cNvPr id="399" name="Google Shape;399;p28: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0" name="Google Shape;400;p28: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9: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10" name="Google Shape;410;p29: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GB"/>
              <a:t>Welcome new company secretary</a:t>
            </a:r>
            <a:endParaRPr/>
          </a:p>
          <a:p>
            <a:pPr indent="0" lvl="0" marL="0" rtl="0" algn="l">
              <a:lnSpc>
                <a:spcPct val="100000"/>
              </a:lnSpc>
              <a:spcBef>
                <a:spcPts val="0"/>
              </a:spcBef>
              <a:spcAft>
                <a:spcPts val="0"/>
              </a:spcAft>
              <a:buSzPts val="1400"/>
              <a:buNone/>
            </a:pPr>
            <a:r>
              <a:t/>
            </a:r>
            <a:endParaRPr/>
          </a:p>
        </p:txBody>
      </p:sp>
      <p:sp>
        <p:nvSpPr>
          <p:cNvPr id="190" name="Google Shape;190;p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16" name="Google Shape;416;p30: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22" name="Google Shape;422;p3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29" name="Google Shape;429;p3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36" name="Google Shape;436;p3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42" name="Google Shape;442;p3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48" name="Google Shape;448;p3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54" name="Google Shape;454;p36: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65" name="Google Shape;465;p3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8: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fld id="{00000000-1234-1234-1234-123412341234}" type="slidenum">
              <a:rPr lang="en-GB"/>
              <a:t>‹#›</a:t>
            </a:fld>
            <a:endParaRPr/>
          </a:p>
        </p:txBody>
      </p:sp>
      <p:sp>
        <p:nvSpPr>
          <p:cNvPr id="471" name="Google Shape;471;p38:notes"/>
          <p:cNvSpPr/>
          <p:nvPr>
            <p:ph idx="2" type="sldImg"/>
          </p:nvPr>
        </p:nvSpPr>
        <p:spPr>
          <a:xfrm>
            <a:off x="1106488" y="812800"/>
            <a:ext cx="5338762" cy="40020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72" name="Google Shape;472;p38:notes"/>
          <p:cNvSpPr txBox="1"/>
          <p:nvPr>
            <p:ph idx="1" type="body"/>
          </p:nvPr>
        </p:nvSpPr>
        <p:spPr>
          <a:xfrm>
            <a:off x="755650" y="5078413"/>
            <a:ext cx="6042025" cy="4805362"/>
          </a:xfrm>
          <a:prstGeom prst="rect">
            <a:avLst/>
          </a:prstGeom>
          <a:noFill/>
          <a:ln>
            <a:noFill/>
          </a:ln>
        </p:spPr>
        <p:txBody>
          <a:bodyPr anchorCtr="0" anchor="ctr"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9: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fld id="{00000000-1234-1234-1234-123412341234}" type="slidenum">
              <a:rPr lang="en-GB"/>
              <a:t>‹#›</a:t>
            </a:fld>
            <a:endParaRPr/>
          </a:p>
        </p:txBody>
      </p:sp>
      <p:sp>
        <p:nvSpPr>
          <p:cNvPr id="480" name="Google Shape;480;p39:notes"/>
          <p:cNvSpPr/>
          <p:nvPr>
            <p:ph idx="2" type="sldImg"/>
          </p:nvPr>
        </p:nvSpPr>
        <p:spPr>
          <a:xfrm>
            <a:off x="1106488" y="812800"/>
            <a:ext cx="5338762" cy="40020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81" name="Google Shape;481;p39:notes"/>
          <p:cNvSpPr txBox="1"/>
          <p:nvPr>
            <p:ph idx="1" type="body"/>
          </p:nvPr>
        </p:nvSpPr>
        <p:spPr>
          <a:xfrm>
            <a:off x="755650" y="5078413"/>
            <a:ext cx="6042025" cy="4805362"/>
          </a:xfrm>
          <a:prstGeom prst="rect">
            <a:avLst/>
          </a:prstGeom>
          <a:noFill/>
          <a:ln>
            <a:noFill/>
          </a:ln>
        </p:spPr>
        <p:txBody>
          <a:bodyPr anchorCtr="0" anchor="ctr"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96" name="Google Shape;196;p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91" name="Google Shape;491;p40: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99" name="Google Shape;499;p4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05" name="Google Shape;505;p4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4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11" name="Google Shape;511;p4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18" name="Google Shape;518;p4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28" name="Google Shape;528;p4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Whatsapp group?</a:t>
            </a:r>
            <a:endParaRPr/>
          </a:p>
        </p:txBody>
      </p:sp>
      <p:sp>
        <p:nvSpPr>
          <p:cNvPr id="538" name="Google Shape;538;p4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47" name="Google Shape;547;p4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02" name="Google Shape;202;p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08" name="Google Shape;208;p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14" name="Google Shape;214;p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20" name="Google Shape;220;p8: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26" name="Google Shape;226;p9: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8" name="Shape 18"/>
        <p:cNvGrpSpPr/>
        <p:nvPr/>
      </p:nvGrpSpPr>
      <p:grpSpPr>
        <a:xfrm>
          <a:off x="0" y="0"/>
          <a:ext cx="0" cy="0"/>
          <a:chOff x="0" y="0"/>
          <a:chExt cx="0" cy="0"/>
        </a:xfrm>
      </p:grpSpPr>
      <p:sp>
        <p:nvSpPr>
          <p:cNvPr id="19" name="Google Shape;19;p49"/>
          <p:cNvSpPr txBox="1"/>
          <p:nvPr>
            <p:ph idx="1" type="subTitle"/>
          </p:nvPr>
        </p:nvSpPr>
        <p:spPr>
          <a:xfrm>
            <a:off x="504000" y="301320"/>
            <a:ext cx="9071640" cy="5851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9" name="Shape 49"/>
        <p:cNvGrpSpPr/>
        <p:nvPr/>
      </p:nvGrpSpPr>
      <p:grpSpPr>
        <a:xfrm>
          <a:off x="0" y="0"/>
          <a:ext cx="0" cy="0"/>
          <a:chOff x="0" y="0"/>
          <a:chExt cx="0" cy="0"/>
        </a:xfrm>
      </p:grpSpPr>
      <p:sp>
        <p:nvSpPr>
          <p:cNvPr id="50" name="Google Shape;50;p63"/>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3"/>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63"/>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63"/>
          <p:cNvSpPr txBox="1"/>
          <p:nvPr>
            <p:ph idx="3"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4" name="Shape 54"/>
        <p:cNvGrpSpPr/>
        <p:nvPr/>
      </p:nvGrpSpPr>
      <p:grpSpPr>
        <a:xfrm>
          <a:off x="0" y="0"/>
          <a:ext cx="0" cy="0"/>
          <a:chOff x="0" y="0"/>
          <a:chExt cx="0" cy="0"/>
        </a:xfrm>
      </p:grpSpPr>
      <p:sp>
        <p:nvSpPr>
          <p:cNvPr id="55" name="Google Shape;55;p64"/>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4"/>
          <p:cNvSpPr txBox="1"/>
          <p:nvPr>
            <p:ph idx="1" type="body"/>
          </p:nvPr>
        </p:nvSpPr>
        <p:spPr>
          <a:xfrm>
            <a:off x="504000" y="176904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64"/>
          <p:cNvSpPr txBox="1"/>
          <p:nvPr>
            <p:ph idx="2"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8" name="Shape 58"/>
        <p:cNvGrpSpPr/>
        <p:nvPr/>
      </p:nvGrpSpPr>
      <p:grpSpPr>
        <a:xfrm>
          <a:off x="0" y="0"/>
          <a:ext cx="0" cy="0"/>
          <a:chOff x="0" y="0"/>
          <a:chExt cx="0" cy="0"/>
        </a:xfrm>
      </p:grpSpPr>
      <p:sp>
        <p:nvSpPr>
          <p:cNvPr id="59" name="Google Shape;59;p65"/>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5"/>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p65"/>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2" name="Google Shape;62;p65"/>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3" name="Google Shape;63;p65"/>
          <p:cNvSpPr txBox="1"/>
          <p:nvPr>
            <p:ph idx="4"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4" name="Shape 64"/>
        <p:cNvGrpSpPr/>
        <p:nvPr/>
      </p:nvGrpSpPr>
      <p:grpSpPr>
        <a:xfrm>
          <a:off x="0" y="0"/>
          <a:ext cx="0" cy="0"/>
          <a:chOff x="0" y="0"/>
          <a:chExt cx="0" cy="0"/>
        </a:xfrm>
      </p:grpSpPr>
      <p:sp>
        <p:nvSpPr>
          <p:cNvPr id="65" name="Google Shape;65;p66"/>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6"/>
          <p:cNvSpPr txBox="1"/>
          <p:nvPr>
            <p:ph idx="1" type="body"/>
          </p:nvPr>
        </p:nvSpPr>
        <p:spPr>
          <a:xfrm>
            <a:off x="50400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7" name="Google Shape;67;p66"/>
          <p:cNvSpPr txBox="1"/>
          <p:nvPr>
            <p:ph idx="2" type="body"/>
          </p:nvPr>
        </p:nvSpPr>
        <p:spPr>
          <a:xfrm>
            <a:off x="357120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8" name="Google Shape;68;p66"/>
          <p:cNvSpPr txBox="1"/>
          <p:nvPr>
            <p:ph idx="3" type="body"/>
          </p:nvPr>
        </p:nvSpPr>
        <p:spPr>
          <a:xfrm>
            <a:off x="663804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9" name="Google Shape;69;p66"/>
          <p:cNvSpPr txBox="1"/>
          <p:nvPr>
            <p:ph idx="4" type="body"/>
          </p:nvPr>
        </p:nvSpPr>
        <p:spPr>
          <a:xfrm>
            <a:off x="50400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0" name="Google Shape;70;p66"/>
          <p:cNvSpPr txBox="1"/>
          <p:nvPr>
            <p:ph idx="5" type="body"/>
          </p:nvPr>
        </p:nvSpPr>
        <p:spPr>
          <a:xfrm>
            <a:off x="357120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1" name="Google Shape;71;p66"/>
          <p:cNvSpPr txBox="1"/>
          <p:nvPr>
            <p:ph idx="6" type="body"/>
          </p:nvPr>
        </p:nvSpPr>
        <p:spPr>
          <a:xfrm>
            <a:off x="663804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1" name="Shape 8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2" name="Shape 82"/>
        <p:cNvGrpSpPr/>
        <p:nvPr/>
      </p:nvGrpSpPr>
      <p:grpSpPr>
        <a:xfrm>
          <a:off x="0" y="0"/>
          <a:ext cx="0" cy="0"/>
          <a:chOff x="0" y="0"/>
          <a:chExt cx="0" cy="0"/>
        </a:xfrm>
      </p:grpSpPr>
      <p:sp>
        <p:nvSpPr>
          <p:cNvPr id="83" name="Google Shape;83;p67"/>
          <p:cNvSpPr txBox="1"/>
          <p:nvPr>
            <p:ph idx="1" type="subTitle"/>
          </p:nvPr>
        </p:nvSpPr>
        <p:spPr>
          <a:xfrm>
            <a:off x="504000" y="301320"/>
            <a:ext cx="9071640" cy="5851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84" name="Shape 84"/>
        <p:cNvGrpSpPr/>
        <p:nvPr/>
      </p:nvGrpSpPr>
      <p:grpSpPr>
        <a:xfrm>
          <a:off x="0" y="0"/>
          <a:ext cx="0" cy="0"/>
          <a:chOff x="0" y="0"/>
          <a:chExt cx="0" cy="0"/>
        </a:xfrm>
      </p:grpSpPr>
      <p:sp>
        <p:nvSpPr>
          <p:cNvPr id="85" name="Google Shape;85;p68"/>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8"/>
          <p:cNvSpPr txBox="1"/>
          <p:nvPr>
            <p:ph idx="1" type="subTitle"/>
          </p:nvPr>
        </p:nvSpPr>
        <p:spPr>
          <a:xfrm>
            <a:off x="504000" y="1769040"/>
            <a:ext cx="9071640" cy="43844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69"/>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9" name="Shape 89"/>
        <p:cNvGrpSpPr/>
        <p:nvPr/>
      </p:nvGrpSpPr>
      <p:grpSpPr>
        <a:xfrm>
          <a:off x="0" y="0"/>
          <a:ext cx="0" cy="0"/>
          <a:chOff x="0" y="0"/>
          <a:chExt cx="0" cy="0"/>
        </a:xfrm>
      </p:grpSpPr>
      <p:sp>
        <p:nvSpPr>
          <p:cNvPr id="90" name="Google Shape;90;p70"/>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70"/>
          <p:cNvSpPr txBox="1"/>
          <p:nvPr>
            <p:ph idx="1" type="body"/>
          </p:nvPr>
        </p:nvSpPr>
        <p:spPr>
          <a:xfrm>
            <a:off x="50400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2" name="Google Shape;92;p70"/>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3" name="Google Shape;93;p70"/>
          <p:cNvSpPr txBox="1"/>
          <p:nvPr>
            <p:ph idx="3"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4" name="Shape 94"/>
        <p:cNvGrpSpPr/>
        <p:nvPr/>
      </p:nvGrpSpPr>
      <p:grpSpPr>
        <a:xfrm>
          <a:off x="0" y="0"/>
          <a:ext cx="0" cy="0"/>
          <a:chOff x="0" y="0"/>
          <a:chExt cx="0" cy="0"/>
        </a:xfrm>
      </p:grpSpPr>
      <p:sp>
        <p:nvSpPr>
          <p:cNvPr id="95" name="Google Shape;95;p7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1"/>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7" name="Google Shape;97;p71"/>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 name="Google Shape;98;p71"/>
          <p:cNvSpPr txBox="1"/>
          <p:nvPr>
            <p:ph idx="3"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0" name="Shape 20"/>
        <p:cNvGrpSpPr/>
        <p:nvPr/>
      </p:nvGrpSpPr>
      <p:grpSpPr>
        <a:xfrm>
          <a:off x="0" y="0"/>
          <a:ext cx="0" cy="0"/>
          <a:chOff x="0" y="0"/>
          <a:chExt cx="0" cy="0"/>
        </a:xfrm>
      </p:grpSpPr>
      <p:sp>
        <p:nvSpPr>
          <p:cNvPr id="21" name="Google Shape;21;p50"/>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0"/>
          <p:cNvSpPr txBox="1"/>
          <p:nvPr>
            <p:ph idx="1" type="body"/>
          </p:nvPr>
        </p:nvSpPr>
        <p:spPr>
          <a:xfrm>
            <a:off x="504000" y="1769040"/>
            <a:ext cx="907164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9" name="Shape 99"/>
        <p:cNvGrpSpPr/>
        <p:nvPr/>
      </p:nvGrpSpPr>
      <p:grpSpPr>
        <a:xfrm>
          <a:off x="0" y="0"/>
          <a:ext cx="0" cy="0"/>
          <a:chOff x="0" y="0"/>
          <a:chExt cx="0" cy="0"/>
        </a:xfrm>
      </p:grpSpPr>
      <p:sp>
        <p:nvSpPr>
          <p:cNvPr id="100" name="Google Shape;100;p7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72"/>
          <p:cNvSpPr txBox="1"/>
          <p:nvPr>
            <p:ph idx="1" type="body"/>
          </p:nvPr>
        </p:nvSpPr>
        <p:spPr>
          <a:xfrm>
            <a:off x="504000" y="176904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 name="Google Shape;102;p72"/>
          <p:cNvSpPr txBox="1"/>
          <p:nvPr>
            <p:ph idx="2"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3" name="Shape 103"/>
        <p:cNvGrpSpPr/>
        <p:nvPr/>
      </p:nvGrpSpPr>
      <p:grpSpPr>
        <a:xfrm>
          <a:off x="0" y="0"/>
          <a:ext cx="0" cy="0"/>
          <a:chOff x="0" y="0"/>
          <a:chExt cx="0" cy="0"/>
        </a:xfrm>
      </p:grpSpPr>
      <p:sp>
        <p:nvSpPr>
          <p:cNvPr id="104" name="Google Shape;104;p73"/>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73"/>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6" name="Google Shape;106;p73"/>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7" name="Google Shape;107;p73"/>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8" name="Google Shape;108;p73"/>
          <p:cNvSpPr txBox="1"/>
          <p:nvPr>
            <p:ph idx="4"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9" name="Shape 109"/>
        <p:cNvGrpSpPr/>
        <p:nvPr/>
      </p:nvGrpSpPr>
      <p:grpSpPr>
        <a:xfrm>
          <a:off x="0" y="0"/>
          <a:ext cx="0" cy="0"/>
          <a:chOff x="0" y="0"/>
          <a:chExt cx="0" cy="0"/>
        </a:xfrm>
      </p:grpSpPr>
      <p:sp>
        <p:nvSpPr>
          <p:cNvPr id="110" name="Google Shape;110;p74"/>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74"/>
          <p:cNvSpPr txBox="1"/>
          <p:nvPr>
            <p:ph idx="1" type="body"/>
          </p:nvPr>
        </p:nvSpPr>
        <p:spPr>
          <a:xfrm>
            <a:off x="50400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2" name="Google Shape;112;p74"/>
          <p:cNvSpPr txBox="1"/>
          <p:nvPr>
            <p:ph idx="2" type="body"/>
          </p:nvPr>
        </p:nvSpPr>
        <p:spPr>
          <a:xfrm>
            <a:off x="357120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3" name="Google Shape;113;p74"/>
          <p:cNvSpPr txBox="1"/>
          <p:nvPr>
            <p:ph idx="3" type="body"/>
          </p:nvPr>
        </p:nvSpPr>
        <p:spPr>
          <a:xfrm>
            <a:off x="663804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4" name="Google Shape;114;p74"/>
          <p:cNvSpPr txBox="1"/>
          <p:nvPr>
            <p:ph idx="4" type="body"/>
          </p:nvPr>
        </p:nvSpPr>
        <p:spPr>
          <a:xfrm>
            <a:off x="50400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5" name="Google Shape;115;p74"/>
          <p:cNvSpPr txBox="1"/>
          <p:nvPr>
            <p:ph idx="5" type="body"/>
          </p:nvPr>
        </p:nvSpPr>
        <p:spPr>
          <a:xfrm>
            <a:off x="357120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6" name="Google Shape;116;p74"/>
          <p:cNvSpPr txBox="1"/>
          <p:nvPr>
            <p:ph idx="6" type="body"/>
          </p:nvPr>
        </p:nvSpPr>
        <p:spPr>
          <a:xfrm>
            <a:off x="663804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6" name="Shape 12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7" name="Shape 127"/>
        <p:cNvGrpSpPr/>
        <p:nvPr/>
      </p:nvGrpSpPr>
      <p:grpSpPr>
        <a:xfrm>
          <a:off x="0" y="0"/>
          <a:ext cx="0" cy="0"/>
          <a:chOff x="0" y="0"/>
          <a:chExt cx="0" cy="0"/>
        </a:xfrm>
      </p:grpSpPr>
      <p:sp>
        <p:nvSpPr>
          <p:cNvPr id="128" name="Google Shape;128;p57"/>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57"/>
          <p:cNvSpPr txBox="1"/>
          <p:nvPr>
            <p:ph idx="1" type="body"/>
          </p:nvPr>
        </p:nvSpPr>
        <p:spPr>
          <a:xfrm>
            <a:off x="50400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0" name="Google Shape;130;p57"/>
          <p:cNvSpPr txBox="1"/>
          <p:nvPr>
            <p:ph idx="2" type="body"/>
          </p:nvPr>
        </p:nvSpPr>
        <p:spPr>
          <a:xfrm>
            <a:off x="515268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1" name="Shape 131"/>
        <p:cNvGrpSpPr/>
        <p:nvPr/>
      </p:nvGrpSpPr>
      <p:grpSpPr>
        <a:xfrm>
          <a:off x="0" y="0"/>
          <a:ext cx="0" cy="0"/>
          <a:chOff x="0" y="0"/>
          <a:chExt cx="0" cy="0"/>
        </a:xfrm>
      </p:grpSpPr>
      <p:sp>
        <p:nvSpPr>
          <p:cNvPr id="132" name="Google Shape;132;p75"/>
          <p:cNvSpPr txBox="1"/>
          <p:nvPr>
            <p:ph idx="1" type="subTitle"/>
          </p:nvPr>
        </p:nvSpPr>
        <p:spPr>
          <a:xfrm>
            <a:off x="504000" y="301320"/>
            <a:ext cx="9071640" cy="5851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3" name="Shape 133"/>
        <p:cNvGrpSpPr/>
        <p:nvPr/>
      </p:nvGrpSpPr>
      <p:grpSpPr>
        <a:xfrm>
          <a:off x="0" y="0"/>
          <a:ext cx="0" cy="0"/>
          <a:chOff x="0" y="0"/>
          <a:chExt cx="0" cy="0"/>
        </a:xfrm>
      </p:grpSpPr>
      <p:sp>
        <p:nvSpPr>
          <p:cNvPr id="134" name="Google Shape;134;p76"/>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76"/>
          <p:cNvSpPr txBox="1"/>
          <p:nvPr>
            <p:ph idx="1" type="subTitle"/>
          </p:nvPr>
        </p:nvSpPr>
        <p:spPr>
          <a:xfrm>
            <a:off x="504000" y="1769040"/>
            <a:ext cx="9071640" cy="43844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77"/>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38" name="Shape 138"/>
        <p:cNvGrpSpPr/>
        <p:nvPr/>
      </p:nvGrpSpPr>
      <p:grpSpPr>
        <a:xfrm>
          <a:off x="0" y="0"/>
          <a:ext cx="0" cy="0"/>
          <a:chOff x="0" y="0"/>
          <a:chExt cx="0" cy="0"/>
        </a:xfrm>
      </p:grpSpPr>
      <p:sp>
        <p:nvSpPr>
          <p:cNvPr id="139" name="Google Shape;139;p78"/>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78"/>
          <p:cNvSpPr txBox="1"/>
          <p:nvPr>
            <p:ph idx="1" type="body"/>
          </p:nvPr>
        </p:nvSpPr>
        <p:spPr>
          <a:xfrm>
            <a:off x="50400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1" name="Google Shape;141;p78"/>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2" name="Google Shape;142;p78"/>
          <p:cNvSpPr txBox="1"/>
          <p:nvPr>
            <p:ph idx="3"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3" name="Shape 143"/>
        <p:cNvGrpSpPr/>
        <p:nvPr/>
      </p:nvGrpSpPr>
      <p:grpSpPr>
        <a:xfrm>
          <a:off x="0" y="0"/>
          <a:ext cx="0" cy="0"/>
          <a:chOff x="0" y="0"/>
          <a:chExt cx="0" cy="0"/>
        </a:xfrm>
      </p:grpSpPr>
      <p:sp>
        <p:nvSpPr>
          <p:cNvPr id="144" name="Google Shape;144;p79"/>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79"/>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6" name="Google Shape;146;p79"/>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7" name="Google Shape;147;p79"/>
          <p:cNvSpPr txBox="1"/>
          <p:nvPr>
            <p:ph idx="3"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 name="Shape 23"/>
        <p:cNvGrpSpPr/>
        <p:nvPr/>
      </p:nvGrpSpPr>
      <p:grpSpPr>
        <a:xfrm>
          <a:off x="0" y="0"/>
          <a:ext cx="0" cy="0"/>
          <a:chOff x="0" y="0"/>
          <a:chExt cx="0" cy="0"/>
        </a:xfrm>
      </p:grpSpPr>
      <p:sp>
        <p:nvSpPr>
          <p:cNvPr id="24" name="Google Shape;24;p5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1"/>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51"/>
          <p:cNvSpPr txBox="1"/>
          <p:nvPr>
            <p:ph idx="2" type="body"/>
          </p:nvPr>
        </p:nvSpPr>
        <p:spPr>
          <a:xfrm>
            <a:off x="515268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 name="Google Shape;27;p51"/>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48" name="Shape 148"/>
        <p:cNvGrpSpPr/>
        <p:nvPr/>
      </p:nvGrpSpPr>
      <p:grpSpPr>
        <a:xfrm>
          <a:off x="0" y="0"/>
          <a:ext cx="0" cy="0"/>
          <a:chOff x="0" y="0"/>
          <a:chExt cx="0" cy="0"/>
        </a:xfrm>
      </p:grpSpPr>
      <p:sp>
        <p:nvSpPr>
          <p:cNvPr id="149" name="Google Shape;149;p80"/>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80"/>
          <p:cNvSpPr txBox="1"/>
          <p:nvPr>
            <p:ph idx="1" type="body"/>
          </p:nvPr>
        </p:nvSpPr>
        <p:spPr>
          <a:xfrm>
            <a:off x="504000" y="176904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1" name="Google Shape;151;p80"/>
          <p:cNvSpPr txBox="1"/>
          <p:nvPr>
            <p:ph idx="2"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2" name="Shape 152"/>
        <p:cNvGrpSpPr/>
        <p:nvPr/>
      </p:nvGrpSpPr>
      <p:grpSpPr>
        <a:xfrm>
          <a:off x="0" y="0"/>
          <a:ext cx="0" cy="0"/>
          <a:chOff x="0" y="0"/>
          <a:chExt cx="0" cy="0"/>
        </a:xfrm>
      </p:grpSpPr>
      <p:sp>
        <p:nvSpPr>
          <p:cNvPr id="153" name="Google Shape;153;p8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81"/>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5" name="Google Shape;155;p81"/>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6" name="Google Shape;156;p81"/>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7" name="Google Shape;157;p81"/>
          <p:cNvSpPr txBox="1"/>
          <p:nvPr>
            <p:ph idx="4"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58" name="Shape 158"/>
        <p:cNvGrpSpPr/>
        <p:nvPr/>
      </p:nvGrpSpPr>
      <p:grpSpPr>
        <a:xfrm>
          <a:off x="0" y="0"/>
          <a:ext cx="0" cy="0"/>
          <a:chOff x="0" y="0"/>
          <a:chExt cx="0" cy="0"/>
        </a:xfrm>
      </p:grpSpPr>
      <p:sp>
        <p:nvSpPr>
          <p:cNvPr id="159" name="Google Shape;159;p8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82"/>
          <p:cNvSpPr txBox="1"/>
          <p:nvPr>
            <p:ph idx="1" type="body"/>
          </p:nvPr>
        </p:nvSpPr>
        <p:spPr>
          <a:xfrm>
            <a:off x="50400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1" name="Google Shape;161;p82"/>
          <p:cNvSpPr txBox="1"/>
          <p:nvPr>
            <p:ph idx="2" type="body"/>
          </p:nvPr>
        </p:nvSpPr>
        <p:spPr>
          <a:xfrm>
            <a:off x="357120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2" name="Google Shape;162;p82"/>
          <p:cNvSpPr txBox="1"/>
          <p:nvPr>
            <p:ph idx="3" type="body"/>
          </p:nvPr>
        </p:nvSpPr>
        <p:spPr>
          <a:xfrm>
            <a:off x="6638040" y="176904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3" name="Google Shape;163;p82"/>
          <p:cNvSpPr txBox="1"/>
          <p:nvPr>
            <p:ph idx="4" type="body"/>
          </p:nvPr>
        </p:nvSpPr>
        <p:spPr>
          <a:xfrm>
            <a:off x="50400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4" name="Google Shape;164;p82"/>
          <p:cNvSpPr txBox="1"/>
          <p:nvPr>
            <p:ph idx="5" type="body"/>
          </p:nvPr>
        </p:nvSpPr>
        <p:spPr>
          <a:xfrm>
            <a:off x="357120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5" name="Google Shape;165;p82"/>
          <p:cNvSpPr txBox="1"/>
          <p:nvPr>
            <p:ph idx="6" type="body"/>
          </p:nvPr>
        </p:nvSpPr>
        <p:spPr>
          <a:xfrm>
            <a:off x="6638040" y="4059360"/>
            <a:ext cx="292068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2"/>
          <p:cNvSpPr txBox="1"/>
          <p:nvPr>
            <p:ph idx="1" type="body"/>
          </p:nvPr>
        </p:nvSpPr>
        <p:spPr>
          <a:xfrm>
            <a:off x="50400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2"/>
          <p:cNvSpPr txBox="1"/>
          <p:nvPr>
            <p:ph idx="2" type="body"/>
          </p:nvPr>
        </p:nvSpPr>
        <p:spPr>
          <a:xfrm>
            <a:off x="515268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32" name="Shape 32"/>
        <p:cNvGrpSpPr/>
        <p:nvPr/>
      </p:nvGrpSpPr>
      <p:grpSpPr>
        <a:xfrm>
          <a:off x="0" y="0"/>
          <a:ext cx="0" cy="0"/>
          <a:chOff x="0" y="0"/>
          <a:chExt cx="0" cy="0"/>
        </a:xfrm>
      </p:grpSpPr>
      <p:sp>
        <p:nvSpPr>
          <p:cNvPr id="33" name="Google Shape;33;p58"/>
          <p:cNvSpPr txBox="1"/>
          <p:nvPr>
            <p:ph type="ctrTitle"/>
          </p:nvPr>
        </p:nvSpPr>
        <p:spPr>
          <a:xfrm>
            <a:off x="685800" y="2130425"/>
            <a:ext cx="7772400" cy="14700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34" name="Google Shape;34;p58"/>
          <p:cNvSpPr txBox="1"/>
          <p:nvPr>
            <p:ph idx="1" type="subTitle"/>
          </p:nvPr>
        </p:nvSpPr>
        <p:spPr>
          <a:xfrm>
            <a:off x="1371600" y="3886200"/>
            <a:ext cx="6400800" cy="1752600"/>
          </a:xfrm>
          <a:prstGeom prst="rect">
            <a:avLst/>
          </a:prstGeom>
          <a:noFill/>
          <a:ln>
            <a:noFill/>
          </a:ln>
        </p:spPr>
        <p:txBody>
          <a:bodyPr anchorCtr="0" anchor="t" bIns="0" lIns="0" spcFirstLastPara="1" rIns="0" wrap="square" tIns="28200">
            <a:noAutofit/>
          </a:bodyPr>
          <a:lstStyle>
            <a:lvl1pPr lvl="0" algn="l">
              <a:lnSpc>
                <a:spcPct val="93000"/>
              </a:lnSpc>
              <a:spcBef>
                <a:spcPts val="0"/>
              </a:spcBef>
              <a:spcAft>
                <a:spcPts val="0"/>
              </a:spcAft>
              <a:buSzPts val="1400"/>
              <a:buNone/>
              <a:defRPr/>
            </a:lvl1pPr>
            <a:lvl2pPr lvl="1" algn="l">
              <a:lnSpc>
                <a:spcPct val="93000"/>
              </a:lnSpc>
              <a:spcBef>
                <a:spcPts val="1400"/>
              </a:spcBef>
              <a:spcAft>
                <a:spcPts val="0"/>
              </a:spcAft>
              <a:buSzPts val="1400"/>
              <a:buNone/>
              <a:defRPr/>
            </a:lvl2pPr>
            <a:lvl3pPr lvl="2" algn="l">
              <a:lnSpc>
                <a:spcPct val="93000"/>
              </a:lnSpc>
              <a:spcBef>
                <a:spcPts val="1100"/>
              </a:spcBef>
              <a:spcAft>
                <a:spcPts val="0"/>
              </a:spcAft>
              <a:buSzPts val="1400"/>
              <a:buNone/>
              <a:defRPr/>
            </a:lvl3pPr>
            <a:lvl4pPr lvl="3" algn="l">
              <a:lnSpc>
                <a:spcPct val="93000"/>
              </a:lnSpc>
              <a:spcBef>
                <a:spcPts val="800"/>
              </a:spcBef>
              <a:spcAft>
                <a:spcPts val="0"/>
              </a:spcAft>
              <a:buSzPts val="1400"/>
              <a:buNone/>
              <a:defRPr/>
            </a:lvl4pPr>
            <a:lvl5pPr lvl="4" algn="l">
              <a:lnSpc>
                <a:spcPct val="93000"/>
              </a:lnSpc>
              <a:spcBef>
                <a:spcPts val="500"/>
              </a:spcBef>
              <a:spcAft>
                <a:spcPts val="0"/>
              </a:spcAft>
              <a:buSzPts val="1400"/>
              <a:buNone/>
              <a:defRPr/>
            </a:lvl5pPr>
            <a:lvl6pPr lvl="5" algn="l">
              <a:lnSpc>
                <a:spcPct val="93000"/>
              </a:lnSpc>
              <a:spcBef>
                <a:spcPts val="200"/>
              </a:spcBef>
              <a:spcAft>
                <a:spcPts val="0"/>
              </a:spcAft>
              <a:buSzPts val="1400"/>
              <a:buNone/>
              <a:defRPr/>
            </a:lvl6pPr>
            <a:lvl7pPr lvl="6" algn="l">
              <a:lnSpc>
                <a:spcPct val="93000"/>
              </a:lnSpc>
              <a:spcBef>
                <a:spcPts val="200"/>
              </a:spcBef>
              <a:spcAft>
                <a:spcPts val="0"/>
              </a:spcAft>
              <a:buSzPts val="1400"/>
              <a:buNone/>
              <a:defRPr/>
            </a:lvl7pPr>
            <a:lvl8pPr lvl="7" algn="l">
              <a:lnSpc>
                <a:spcPct val="93000"/>
              </a:lnSpc>
              <a:spcBef>
                <a:spcPts val="200"/>
              </a:spcBef>
              <a:spcAft>
                <a:spcPts val="0"/>
              </a:spcAft>
              <a:buSzPts val="1400"/>
              <a:buNone/>
              <a:defRPr/>
            </a:lvl8pPr>
            <a:lvl9pPr lvl="8" algn="l">
              <a:lnSpc>
                <a:spcPct val="93000"/>
              </a:lnSpc>
              <a:spcBef>
                <a:spcPts val="200"/>
              </a:spcBef>
              <a:spcAft>
                <a:spcPts val="200"/>
              </a:spcAft>
              <a:buSzPts val="1400"/>
              <a:buNone/>
              <a:defRPr/>
            </a:lvl9pPr>
          </a:lstStyle>
          <a:p/>
        </p:txBody>
      </p:sp>
      <p:sp>
        <p:nvSpPr>
          <p:cNvPr id="35" name="Google Shape;35;p58"/>
          <p:cNvSpPr txBox="1"/>
          <p:nvPr>
            <p:ph idx="10" type="dt"/>
          </p:nvPr>
        </p:nvSpPr>
        <p:spPr>
          <a:xfrm>
            <a:off x="503237" y="6886575"/>
            <a:ext cx="2346300" cy="5190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6" name="Google Shape;36;p58"/>
          <p:cNvSpPr txBox="1"/>
          <p:nvPr>
            <p:ph idx="11" type="ftr"/>
          </p:nvPr>
        </p:nvSpPr>
        <p:spPr>
          <a:xfrm>
            <a:off x="3448050" y="6886575"/>
            <a:ext cx="3194100" cy="51900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7" name="Google Shape;37;p58"/>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8" name="Shape 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39" name="Shape 39"/>
        <p:cNvGrpSpPr/>
        <p:nvPr/>
      </p:nvGrpSpPr>
      <p:grpSpPr>
        <a:xfrm>
          <a:off x="0" y="0"/>
          <a:ext cx="0" cy="0"/>
          <a:chOff x="0" y="0"/>
          <a:chExt cx="0" cy="0"/>
        </a:xfrm>
      </p:grpSpPr>
      <p:sp>
        <p:nvSpPr>
          <p:cNvPr id="40" name="Google Shape;40;p60"/>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0"/>
          <p:cNvSpPr txBox="1"/>
          <p:nvPr>
            <p:ph idx="1" type="subTitle"/>
          </p:nvPr>
        </p:nvSpPr>
        <p:spPr>
          <a:xfrm>
            <a:off x="504000" y="1769040"/>
            <a:ext cx="9071640" cy="43844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4" name="Shape 44"/>
        <p:cNvGrpSpPr/>
        <p:nvPr/>
      </p:nvGrpSpPr>
      <p:grpSpPr>
        <a:xfrm>
          <a:off x="0" y="0"/>
          <a:ext cx="0" cy="0"/>
          <a:chOff x="0" y="0"/>
          <a:chExt cx="0" cy="0"/>
        </a:xfrm>
      </p:grpSpPr>
      <p:sp>
        <p:nvSpPr>
          <p:cNvPr id="45" name="Google Shape;45;p6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2"/>
          <p:cNvSpPr txBox="1"/>
          <p:nvPr>
            <p:ph idx="1" type="body"/>
          </p:nvPr>
        </p:nvSpPr>
        <p:spPr>
          <a:xfrm>
            <a:off x="504000" y="1769040"/>
            <a:ext cx="4426920" cy="43844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7" name="Google Shape;47;p62"/>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62"/>
          <p:cNvSpPr txBox="1"/>
          <p:nvPr>
            <p:ph idx="3"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image" Target="../media/image5.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1.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image" Target="../media/image5.jpg"/><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image" Target="../media/image5.jp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8"/>
          <p:cNvSpPr/>
          <p:nvPr/>
        </p:nvSpPr>
        <p:spPr>
          <a:xfrm>
            <a:off x="223200" y="216000"/>
            <a:ext cx="9626400" cy="7128000"/>
          </a:xfrm>
          <a:prstGeom prst="rect">
            <a:avLst/>
          </a:prstGeom>
          <a:solidFill>
            <a:srgbClr val="FFFFFF"/>
          </a:solidFill>
          <a:ln cap="flat" cmpd="sng" w="9525">
            <a:solidFill>
              <a:srgbClr val="FF66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8"/>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8"/>
          <p:cNvSpPr txBox="1"/>
          <p:nvPr>
            <p:ph idx="1" type="body"/>
          </p:nvPr>
        </p:nvSpPr>
        <p:spPr>
          <a:xfrm>
            <a:off x="504000" y="1769040"/>
            <a:ext cx="9071640" cy="43844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48"/>
          <p:cNvSpPr txBox="1"/>
          <p:nvPr>
            <p:ph idx="10" type="dt"/>
          </p:nvPr>
        </p:nvSpPr>
        <p:spPr>
          <a:xfrm>
            <a:off x="504000" y="6887160"/>
            <a:ext cx="2348280" cy="521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48"/>
          <p:cNvSpPr txBox="1"/>
          <p:nvPr>
            <p:ph idx="11" type="ftr"/>
          </p:nvPr>
        </p:nvSpPr>
        <p:spPr>
          <a:xfrm>
            <a:off x="3447360" y="6887160"/>
            <a:ext cx="3195000" cy="521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48"/>
          <p:cNvSpPr txBox="1"/>
          <p:nvPr>
            <p:ph idx="12" type="sldNum"/>
          </p:nvPr>
        </p:nvSpPr>
        <p:spPr>
          <a:xfrm>
            <a:off x="7227360" y="6887160"/>
            <a:ext cx="2348280" cy="5212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pic>
        <p:nvPicPr>
          <p:cNvPr id="16" name="Google Shape;16;p48"/>
          <p:cNvPicPr preferRelativeResize="0"/>
          <p:nvPr/>
        </p:nvPicPr>
        <p:blipFill rotWithShape="1">
          <a:blip r:embed="rId2">
            <a:alphaModFix/>
          </a:blip>
          <a:srcRect b="0" l="0" r="0" t="0"/>
          <a:stretch/>
        </p:blipFill>
        <p:spPr>
          <a:xfrm>
            <a:off x="262800" y="6337080"/>
            <a:ext cx="1573200" cy="970920"/>
          </a:xfrm>
          <a:prstGeom prst="rect">
            <a:avLst/>
          </a:prstGeom>
          <a:noFill/>
          <a:ln>
            <a:noFill/>
          </a:ln>
        </p:spPr>
      </p:pic>
      <p:pic>
        <p:nvPicPr>
          <p:cNvPr id="17" name="Google Shape;17;p48"/>
          <p:cNvPicPr preferRelativeResize="0"/>
          <p:nvPr/>
        </p:nvPicPr>
        <p:blipFill rotWithShape="1">
          <a:blip r:embed="rId3">
            <a:alphaModFix/>
          </a:blip>
          <a:srcRect b="0" l="0" r="0" t="0"/>
          <a:stretch/>
        </p:blipFill>
        <p:spPr>
          <a:xfrm>
            <a:off x="8604000" y="6153840"/>
            <a:ext cx="1209600" cy="11545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p53"/>
          <p:cNvSpPr/>
          <p:nvPr/>
        </p:nvSpPr>
        <p:spPr>
          <a:xfrm>
            <a:off x="223200" y="216000"/>
            <a:ext cx="9626400" cy="7128000"/>
          </a:xfrm>
          <a:prstGeom prst="rect">
            <a:avLst/>
          </a:prstGeom>
          <a:solidFill>
            <a:srgbClr val="FFFFFF"/>
          </a:solidFill>
          <a:ln cap="flat" cmpd="sng" w="9525">
            <a:solidFill>
              <a:srgbClr val="FF66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3"/>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53"/>
          <p:cNvSpPr txBox="1"/>
          <p:nvPr>
            <p:ph idx="1" type="body"/>
          </p:nvPr>
        </p:nvSpPr>
        <p:spPr>
          <a:xfrm>
            <a:off x="504000" y="1769040"/>
            <a:ext cx="9071640" cy="43844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p53"/>
          <p:cNvSpPr txBox="1"/>
          <p:nvPr>
            <p:ph idx="10" type="dt"/>
          </p:nvPr>
        </p:nvSpPr>
        <p:spPr>
          <a:xfrm>
            <a:off x="504000" y="6887160"/>
            <a:ext cx="2348280" cy="521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53"/>
          <p:cNvSpPr txBox="1"/>
          <p:nvPr>
            <p:ph idx="11" type="ftr"/>
          </p:nvPr>
        </p:nvSpPr>
        <p:spPr>
          <a:xfrm>
            <a:off x="3447360" y="6887160"/>
            <a:ext cx="3195000" cy="521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53"/>
          <p:cNvSpPr txBox="1"/>
          <p:nvPr>
            <p:ph idx="12" type="sldNum"/>
          </p:nvPr>
        </p:nvSpPr>
        <p:spPr>
          <a:xfrm>
            <a:off x="7227360" y="6887160"/>
            <a:ext cx="2348280" cy="5212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pic>
        <p:nvPicPr>
          <p:cNvPr id="79" name="Google Shape;79;p53"/>
          <p:cNvPicPr preferRelativeResize="0"/>
          <p:nvPr/>
        </p:nvPicPr>
        <p:blipFill rotWithShape="1">
          <a:blip r:embed="rId2">
            <a:alphaModFix/>
          </a:blip>
          <a:srcRect b="0" l="0" r="0" t="0"/>
          <a:stretch/>
        </p:blipFill>
        <p:spPr>
          <a:xfrm>
            <a:off x="262800" y="6337080"/>
            <a:ext cx="1573200" cy="970920"/>
          </a:xfrm>
          <a:prstGeom prst="rect">
            <a:avLst/>
          </a:prstGeom>
          <a:noFill/>
          <a:ln>
            <a:noFill/>
          </a:ln>
        </p:spPr>
      </p:pic>
      <p:pic>
        <p:nvPicPr>
          <p:cNvPr id="80" name="Google Shape;80;p53"/>
          <p:cNvPicPr preferRelativeResize="0"/>
          <p:nvPr/>
        </p:nvPicPr>
        <p:blipFill rotWithShape="1">
          <a:blip r:embed="rId3">
            <a:alphaModFix/>
          </a:blip>
          <a:srcRect b="0" l="0" r="0" t="0"/>
          <a:stretch/>
        </p:blipFill>
        <p:spPr>
          <a:xfrm>
            <a:off x="8604000" y="6153840"/>
            <a:ext cx="1209600" cy="11545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7" name="Shape 117"/>
        <p:cNvGrpSpPr/>
        <p:nvPr/>
      </p:nvGrpSpPr>
      <p:grpSpPr>
        <a:xfrm>
          <a:off x="0" y="0"/>
          <a:ext cx="0" cy="0"/>
          <a:chOff x="0" y="0"/>
          <a:chExt cx="0" cy="0"/>
        </a:xfrm>
      </p:grpSpPr>
      <p:sp>
        <p:nvSpPr>
          <p:cNvPr id="118" name="Google Shape;118;p55"/>
          <p:cNvSpPr/>
          <p:nvPr/>
        </p:nvSpPr>
        <p:spPr>
          <a:xfrm>
            <a:off x="223200" y="216000"/>
            <a:ext cx="9626400" cy="7128000"/>
          </a:xfrm>
          <a:prstGeom prst="rect">
            <a:avLst/>
          </a:prstGeom>
          <a:solidFill>
            <a:srgbClr val="FFFFFF"/>
          </a:solidFill>
          <a:ln cap="flat" cmpd="sng" w="9525">
            <a:solidFill>
              <a:srgbClr val="FF66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5"/>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 name="Google Shape;120;p55"/>
          <p:cNvSpPr txBox="1"/>
          <p:nvPr>
            <p:ph idx="1" type="body"/>
          </p:nvPr>
        </p:nvSpPr>
        <p:spPr>
          <a:xfrm>
            <a:off x="504000" y="1769040"/>
            <a:ext cx="9071640" cy="43844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55"/>
          <p:cNvSpPr txBox="1"/>
          <p:nvPr>
            <p:ph idx="10" type="dt"/>
          </p:nvPr>
        </p:nvSpPr>
        <p:spPr>
          <a:xfrm>
            <a:off x="504000" y="6887160"/>
            <a:ext cx="2348280" cy="521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55"/>
          <p:cNvSpPr txBox="1"/>
          <p:nvPr>
            <p:ph idx="11" type="ftr"/>
          </p:nvPr>
        </p:nvSpPr>
        <p:spPr>
          <a:xfrm>
            <a:off x="3447360" y="6887160"/>
            <a:ext cx="3195000" cy="521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55"/>
          <p:cNvSpPr txBox="1"/>
          <p:nvPr>
            <p:ph idx="12" type="sldNum"/>
          </p:nvPr>
        </p:nvSpPr>
        <p:spPr>
          <a:xfrm>
            <a:off x="7227360" y="6887160"/>
            <a:ext cx="2348280" cy="5212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pic>
        <p:nvPicPr>
          <p:cNvPr id="124" name="Google Shape;124;p55"/>
          <p:cNvPicPr preferRelativeResize="0"/>
          <p:nvPr/>
        </p:nvPicPr>
        <p:blipFill rotWithShape="1">
          <a:blip r:embed="rId2">
            <a:alphaModFix/>
          </a:blip>
          <a:srcRect b="0" l="0" r="0" t="0"/>
          <a:stretch/>
        </p:blipFill>
        <p:spPr>
          <a:xfrm>
            <a:off x="262800" y="6337080"/>
            <a:ext cx="1573200" cy="970920"/>
          </a:xfrm>
          <a:prstGeom prst="rect">
            <a:avLst/>
          </a:prstGeom>
          <a:noFill/>
          <a:ln>
            <a:noFill/>
          </a:ln>
        </p:spPr>
      </p:pic>
      <p:pic>
        <p:nvPicPr>
          <p:cNvPr id="125" name="Google Shape;125;p55"/>
          <p:cNvPicPr preferRelativeResize="0"/>
          <p:nvPr/>
        </p:nvPicPr>
        <p:blipFill rotWithShape="1">
          <a:blip r:embed="rId3">
            <a:alphaModFix/>
          </a:blip>
          <a:srcRect b="0" l="0" r="0" t="0"/>
          <a:stretch/>
        </p:blipFill>
        <p:spPr>
          <a:xfrm>
            <a:off x="8604000" y="6153840"/>
            <a:ext cx="1209600" cy="11545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jp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2.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52.jp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assistsheffield.org.uk/" TargetMode="External"/><Relationship Id="rId4" Type="http://schemas.openxmlformats.org/officeDocument/2006/relationships/image" Target="../media/image45.png"/><Relationship Id="rId5"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2.jp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3.png"/><Relationship Id="rId4" Type="http://schemas.openxmlformats.org/officeDocument/2006/relationships/image" Target="../media/image7.jp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
          <p:cNvSpPr txBox="1"/>
          <p:nvPr/>
        </p:nvSpPr>
        <p:spPr>
          <a:xfrm>
            <a:off x="504000" y="321840"/>
            <a:ext cx="5184000" cy="58921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FF8700"/>
                </a:solidFill>
                <a:latin typeface="Arial"/>
                <a:ea typeface="Arial"/>
                <a:cs typeface="Arial"/>
                <a:sym typeface="Arial"/>
              </a:rPr>
              <a:t>Sheffield </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FF8700"/>
                </a:solidFill>
                <a:latin typeface="Arial"/>
                <a:ea typeface="Arial"/>
                <a:cs typeface="Arial"/>
                <a:sym typeface="Arial"/>
              </a:rPr>
              <a:t>Renewables</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0" lang="en-GB" sz="6000" u="none" cap="none" strike="noStrike">
                <a:solidFill>
                  <a:srgbClr val="FF8700"/>
                </a:solidFill>
                <a:latin typeface="Arial"/>
                <a:ea typeface="Arial"/>
                <a:cs typeface="Arial"/>
                <a:sym typeface="Arial"/>
              </a:rPr>
              <a:t>AGM</a:t>
            </a:r>
            <a:endParaRPr b="0"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FF8700"/>
                </a:solidFill>
                <a:latin typeface="Arial"/>
                <a:ea typeface="Arial"/>
                <a:cs typeface="Arial"/>
                <a:sym typeface="Arial"/>
              </a:rPr>
              <a:t>10</a:t>
            </a:r>
            <a:r>
              <a:rPr b="0" baseline="30000" i="0" lang="en-GB" sz="3200" u="none" cap="none" strike="noStrike">
                <a:solidFill>
                  <a:srgbClr val="FF8700"/>
                </a:solidFill>
                <a:latin typeface="Arial"/>
                <a:ea typeface="Arial"/>
                <a:cs typeface="Arial"/>
                <a:sym typeface="Arial"/>
              </a:rPr>
              <a:t>th</a:t>
            </a:r>
            <a:r>
              <a:rPr b="0" i="0" lang="en-GB" sz="3200" u="none" cap="none" strike="noStrike">
                <a:solidFill>
                  <a:srgbClr val="FF8700"/>
                </a:solidFill>
                <a:latin typeface="Arial"/>
                <a:ea typeface="Arial"/>
                <a:cs typeface="Arial"/>
                <a:sym typeface="Arial"/>
              </a:rPr>
              <a:t> Feb 2024</a:t>
            </a:r>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FF8700"/>
                </a:solidFill>
                <a:latin typeface="Arial"/>
                <a:ea typeface="Arial"/>
                <a:cs typeface="Arial"/>
                <a:sym typeface="Arial"/>
              </a:rPr>
              <a:t>14:00 – 16:00</a:t>
            </a:r>
            <a:endParaRPr b="0" i="0" sz="3200" u="none" cap="none" strike="noStrike">
              <a:solidFill>
                <a:srgbClr val="000000"/>
              </a:solidFill>
              <a:latin typeface="Arial"/>
              <a:ea typeface="Arial"/>
              <a:cs typeface="Arial"/>
              <a:sym typeface="Arial"/>
            </a:endParaRPr>
          </a:p>
        </p:txBody>
      </p:sp>
      <p:pic>
        <p:nvPicPr>
          <p:cNvPr id="171" name="Google Shape;171;p1"/>
          <p:cNvPicPr preferRelativeResize="0"/>
          <p:nvPr/>
        </p:nvPicPr>
        <p:blipFill rotWithShape="1">
          <a:blip r:embed="rId3">
            <a:alphaModFix/>
          </a:blip>
          <a:srcRect b="0" l="0" r="0" t="0"/>
          <a:stretch/>
        </p:blipFill>
        <p:spPr>
          <a:xfrm>
            <a:off x="8208000" y="6108120"/>
            <a:ext cx="1656000" cy="1235880"/>
          </a:xfrm>
          <a:prstGeom prst="rect">
            <a:avLst/>
          </a:prstGeom>
          <a:noFill/>
          <a:ln>
            <a:noFill/>
          </a:ln>
        </p:spPr>
      </p:pic>
      <p:pic>
        <p:nvPicPr>
          <p:cNvPr id="172" name="Google Shape;172;p1"/>
          <p:cNvPicPr preferRelativeResize="0"/>
          <p:nvPr/>
        </p:nvPicPr>
        <p:blipFill rotWithShape="1">
          <a:blip r:embed="rId4">
            <a:alphaModFix/>
          </a:blip>
          <a:srcRect b="0" l="0" r="0" t="0"/>
          <a:stretch/>
        </p:blipFill>
        <p:spPr>
          <a:xfrm>
            <a:off x="5774400" y="1512000"/>
            <a:ext cx="3873600" cy="3697200"/>
          </a:xfrm>
          <a:prstGeom prst="rect">
            <a:avLst/>
          </a:prstGeom>
          <a:noFill/>
          <a:ln>
            <a:noFill/>
          </a:ln>
        </p:spPr>
      </p:pic>
      <p:pic>
        <p:nvPicPr>
          <p:cNvPr id="173" name="Google Shape;173;p1"/>
          <p:cNvPicPr preferRelativeResize="0"/>
          <p:nvPr/>
        </p:nvPicPr>
        <p:blipFill rotWithShape="1">
          <a:blip r:embed="rId5">
            <a:alphaModFix/>
          </a:blip>
          <a:srcRect b="0" l="0" r="0" t="0"/>
          <a:stretch/>
        </p:blipFill>
        <p:spPr>
          <a:xfrm>
            <a:off x="1043076" y="458555"/>
            <a:ext cx="4105848" cy="25435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0"/>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Resolution 3:</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AUDIT EXEMPTION</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To approve an exemption from appointing an auditor for the 2022/2023 accounts,</a:t>
            </a:r>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under Rule 60.</a:t>
            </a:r>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Proposed by: Richard Collins, Treasurer</a:t>
            </a:r>
            <a:endParaRPr b="0" i="0" sz="1800" u="none" cap="none" strike="noStrike">
              <a:solidFill>
                <a:srgbClr val="000000"/>
              </a:solidFill>
              <a:latin typeface="Roboto"/>
              <a:ea typeface="Roboto"/>
              <a:cs typeface="Roboto"/>
              <a:sym typeface="Roboto"/>
            </a:endParaRPr>
          </a:p>
        </p:txBody>
      </p:sp>
      <p:pic>
        <p:nvPicPr>
          <p:cNvPr descr="Icon&#10;&#10;Description automatically generated" id="235" name="Google Shape;235;p10"/>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nvSpPr>
        <p:spPr>
          <a:xfrm>
            <a:off x="504000" y="301320"/>
            <a:ext cx="9071640" cy="67700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Resolution 4:</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FF8700"/>
                </a:solidFill>
                <a:latin typeface="Arial"/>
                <a:ea typeface="Arial"/>
                <a:cs typeface="Arial"/>
                <a:sym typeface="Arial"/>
              </a:rPr>
              <a:t>ALLOCATION OF SURPLUS</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Proposed by: Richard Collins, Treasurer</a:t>
            </a:r>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To be agreed after Treasurer’s Report and CBF Explanation</a:t>
            </a:r>
            <a:endParaRPr/>
          </a:p>
        </p:txBody>
      </p:sp>
      <p:pic>
        <p:nvPicPr>
          <p:cNvPr descr="Icon&#10;&#10;Description automatically generated" id="241" name="Google Shape;241;p11"/>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pic>
        <p:nvPicPr>
          <p:cNvPr id="242" name="Google Shape;242;p11"/>
          <p:cNvPicPr preferRelativeResize="0"/>
          <p:nvPr/>
        </p:nvPicPr>
        <p:blipFill rotWithShape="1">
          <a:blip r:embed="rId4">
            <a:alphaModFix/>
          </a:blip>
          <a:srcRect b="0" l="0" r="0" t="0"/>
          <a:stretch/>
        </p:blipFill>
        <p:spPr>
          <a:xfrm>
            <a:off x="2319822" y="3210876"/>
            <a:ext cx="5440979" cy="3162446"/>
          </a:xfrm>
          <a:prstGeom prst="rect">
            <a:avLst/>
          </a:prstGeom>
          <a:noFill/>
          <a:ln>
            <a:noFill/>
          </a:ln>
        </p:spPr>
      </p:pic>
      <p:sp>
        <p:nvSpPr>
          <p:cNvPr id="243" name="Google Shape;243;p11"/>
          <p:cNvSpPr txBox="1"/>
          <p:nvPr/>
        </p:nvSpPr>
        <p:spPr>
          <a:xfrm>
            <a:off x="2319822" y="5019040"/>
            <a:ext cx="5440978"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- 80% of CBF to Assist</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- 20% of CBF to Mbedza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Chair’s Report</a:t>
            </a:r>
            <a:endParaRPr b="0" i="0" sz="5400" u="none" cap="none" strike="noStrike">
              <a:solidFill>
                <a:srgbClr val="000000"/>
              </a:solidFill>
              <a:latin typeface="Arial"/>
              <a:ea typeface="Arial"/>
              <a:cs typeface="Arial"/>
              <a:sym typeface="Arial"/>
            </a:endParaRPr>
          </a:p>
        </p:txBody>
      </p:sp>
      <p:pic>
        <p:nvPicPr>
          <p:cNvPr descr="Icon&#10;&#10;Description automatically generated" id="249" name="Google Shape;249;p12"/>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Sheffield Renewables</a:t>
            </a:r>
            <a:endParaRPr b="1" i="0" sz="4400" u="none" cap="none" strike="noStrike">
              <a:solidFill>
                <a:srgbClr val="FF8700"/>
              </a:solidFill>
              <a:latin typeface="Arial"/>
              <a:ea typeface="Arial"/>
              <a:cs typeface="Arial"/>
              <a:sym typeface="Arial"/>
            </a:endParaRPr>
          </a:p>
        </p:txBody>
      </p:sp>
      <p:pic>
        <p:nvPicPr>
          <p:cNvPr id="255" name="Google Shape;255;p13"/>
          <p:cNvPicPr preferRelativeResize="0"/>
          <p:nvPr/>
        </p:nvPicPr>
        <p:blipFill rotWithShape="1">
          <a:blip r:embed="rId3">
            <a:alphaModFix/>
          </a:blip>
          <a:srcRect b="3483" l="13947" r="12532" t="18101"/>
          <a:stretch/>
        </p:blipFill>
        <p:spPr>
          <a:xfrm>
            <a:off x="5293080" y="2118437"/>
            <a:ext cx="4426920" cy="3322800"/>
          </a:xfrm>
          <a:prstGeom prst="rect">
            <a:avLst/>
          </a:prstGeom>
          <a:noFill/>
          <a:ln>
            <a:noFill/>
          </a:ln>
        </p:spPr>
      </p:pic>
      <p:sp>
        <p:nvSpPr>
          <p:cNvPr id="256" name="Google Shape;256;p13"/>
          <p:cNvSpPr txBox="1"/>
          <p:nvPr/>
        </p:nvSpPr>
        <p:spPr>
          <a:xfrm>
            <a:off x="699452" y="1423233"/>
            <a:ext cx="4426920" cy="47207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We are… a </a:t>
            </a:r>
            <a:r>
              <a:rPr b="1" i="0" lang="en-GB" sz="2000" u="none" cap="none" strike="noStrike">
                <a:solidFill>
                  <a:srgbClr val="000000"/>
                </a:solidFill>
                <a:latin typeface="Arial"/>
                <a:ea typeface="Arial"/>
                <a:cs typeface="Arial"/>
                <a:sym typeface="Arial"/>
              </a:rPr>
              <a:t>community and a social enterprise</a:t>
            </a:r>
            <a:r>
              <a:rPr b="0" i="0" lang="en-GB" sz="2000" u="none" cap="none" strike="noStrike">
                <a:solidFill>
                  <a:srgbClr val="000000"/>
                </a:solidFill>
                <a:latin typeface="Arial"/>
                <a:ea typeface="Arial"/>
                <a:cs typeface="Arial"/>
                <a:sym typeface="Arial"/>
              </a:rPr>
              <a:t>, that develops, funds, builds, owns and operates renewable energy schemes…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Run</a:t>
            </a:r>
            <a:r>
              <a:rPr b="1" i="0" lang="en-GB" sz="2000" u="none" cap="none" strike="noStrike">
                <a:solidFill>
                  <a:srgbClr val="000000"/>
                </a:solidFill>
                <a:latin typeface="Arial"/>
                <a:ea typeface="Arial"/>
                <a:cs typeface="Arial"/>
                <a:sym typeface="Arial"/>
              </a:rPr>
              <a:t> by </a:t>
            </a:r>
            <a:r>
              <a:rPr b="0" i="0" lang="en-GB" sz="2000" u="none" cap="none" strike="noStrike">
                <a:solidFill>
                  <a:srgbClr val="000000"/>
                </a:solidFill>
                <a:latin typeface="Arial"/>
                <a:ea typeface="Arial"/>
                <a:cs typeface="Arial"/>
                <a:sym typeface="Arial"/>
              </a:rPr>
              <a:t>and</a:t>
            </a:r>
            <a:r>
              <a:rPr b="1" i="0" lang="en-GB" sz="2000" u="none" cap="none" strike="noStrike">
                <a:solidFill>
                  <a:srgbClr val="000000"/>
                </a:solidFill>
                <a:latin typeface="Arial"/>
                <a:ea typeface="Arial"/>
                <a:cs typeface="Arial"/>
                <a:sym typeface="Arial"/>
              </a:rPr>
              <a:t> for </a:t>
            </a:r>
            <a:r>
              <a:rPr b="0" i="0" lang="en-GB" sz="2000" u="none" cap="none" strike="noStrike">
                <a:solidFill>
                  <a:srgbClr val="000000"/>
                </a:solidFill>
                <a:latin typeface="Arial"/>
                <a:ea typeface="Arial"/>
                <a:cs typeface="Arial"/>
                <a:sym typeface="Arial"/>
              </a:rPr>
              <a:t>local</a:t>
            </a:r>
            <a:r>
              <a:rPr b="1" i="0" lang="en-GB" sz="2000" u="none" cap="none" strike="noStrike">
                <a:solidFill>
                  <a:srgbClr val="000000"/>
                </a:solidFill>
                <a:latin typeface="Arial"/>
                <a:ea typeface="Arial"/>
                <a:cs typeface="Arial"/>
                <a:sym typeface="Arial"/>
              </a:rPr>
              <a:t> people</a:t>
            </a:r>
            <a:r>
              <a:rPr b="0" i="0" lang="en-GB"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Profits</a:t>
            </a:r>
            <a:r>
              <a:rPr b="1" i="0" lang="en-GB" sz="2000" u="none" cap="none" strike="noStrike">
                <a:solidFill>
                  <a:srgbClr val="000000"/>
                </a:solidFill>
                <a:latin typeface="Arial"/>
                <a:ea typeface="Arial"/>
                <a:cs typeface="Arial"/>
                <a:sym typeface="Arial"/>
              </a:rPr>
              <a:t> </a:t>
            </a:r>
            <a:r>
              <a:rPr b="0" i="0" lang="en-GB" sz="2000" u="none" cap="none" strike="noStrike">
                <a:solidFill>
                  <a:srgbClr val="000000"/>
                </a:solidFill>
                <a:latin typeface="Arial"/>
                <a:ea typeface="Arial"/>
                <a:cs typeface="Arial"/>
                <a:sym typeface="Arial"/>
              </a:rPr>
              <a:t>support</a:t>
            </a:r>
            <a:r>
              <a:rPr b="1" i="0" lang="en-GB" sz="2000" u="none" cap="none" strike="noStrike">
                <a:solidFill>
                  <a:srgbClr val="000000"/>
                </a:solidFill>
                <a:latin typeface="Arial"/>
                <a:ea typeface="Arial"/>
                <a:cs typeface="Arial"/>
                <a:sym typeface="Arial"/>
              </a:rPr>
              <a:t> local initiatives…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All about </a:t>
            </a:r>
            <a:r>
              <a:rPr b="1" i="0" lang="en-GB" sz="2000" u="none" cap="none" strike="noStrike">
                <a:solidFill>
                  <a:srgbClr val="000000"/>
                </a:solidFill>
                <a:latin typeface="Arial"/>
                <a:ea typeface="Arial"/>
                <a:cs typeface="Arial"/>
                <a:sym typeface="Arial"/>
              </a:rPr>
              <a:t>participation</a:t>
            </a:r>
            <a:r>
              <a:rPr b="0" i="0" lang="en-GB" sz="2000" u="none" cap="none" strike="noStrike">
                <a:solidFill>
                  <a:srgbClr val="000000"/>
                </a:solidFill>
                <a:latin typeface="Arial"/>
                <a:ea typeface="Arial"/>
                <a:cs typeface="Arial"/>
                <a:sym typeface="Arial"/>
              </a:rPr>
              <a:t>: involving local people as </a:t>
            </a:r>
            <a:r>
              <a:rPr b="1" i="0" lang="en-GB" sz="2000" u="none" cap="none" strike="noStrike">
                <a:solidFill>
                  <a:srgbClr val="000000"/>
                </a:solidFill>
                <a:latin typeface="Arial"/>
                <a:ea typeface="Arial"/>
                <a:cs typeface="Arial"/>
                <a:sym typeface="Arial"/>
              </a:rPr>
              <a:t>volunteers</a:t>
            </a:r>
            <a:r>
              <a:rPr b="0" i="0" lang="en-GB" sz="2000" u="none" cap="none" strike="noStrike">
                <a:solidFill>
                  <a:srgbClr val="000000"/>
                </a:solidFill>
                <a:latin typeface="Arial"/>
                <a:ea typeface="Arial"/>
                <a:cs typeface="Arial"/>
                <a:sym typeface="Arial"/>
              </a:rPr>
              <a:t> and </a:t>
            </a:r>
            <a:r>
              <a:rPr b="1" i="0" lang="en-GB" sz="2000" u="none" cap="none" strike="noStrike">
                <a:solidFill>
                  <a:srgbClr val="000000"/>
                </a:solidFill>
                <a:latin typeface="Arial"/>
                <a:ea typeface="Arial"/>
                <a:cs typeface="Arial"/>
                <a:sym typeface="Arial"/>
              </a:rPr>
              <a:t>investors…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Part of a </a:t>
            </a:r>
            <a:r>
              <a:rPr b="1" i="0" lang="en-GB" sz="2000" u="none" cap="none" strike="noStrike">
                <a:solidFill>
                  <a:srgbClr val="000000"/>
                </a:solidFill>
                <a:latin typeface="Arial"/>
                <a:ea typeface="Arial"/>
                <a:cs typeface="Arial"/>
                <a:sym typeface="Arial"/>
              </a:rPr>
              <a:t>growing movement of community energy projects</a:t>
            </a:r>
            <a:r>
              <a:rPr b="0" i="0" lang="en-GB" sz="2000" u="none" cap="none" strike="noStrike">
                <a:solidFill>
                  <a:srgbClr val="000000"/>
                </a:solidFill>
                <a:latin typeface="Arial"/>
                <a:ea typeface="Arial"/>
                <a:cs typeface="Arial"/>
                <a:sym typeface="Arial"/>
              </a:rPr>
              <a:t> across the country…</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4"/>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The News:         Year in Summary</a:t>
            </a:r>
            <a:endParaRPr b="1" i="0" sz="4400" u="none" cap="none" strike="noStrike">
              <a:solidFill>
                <a:srgbClr val="FF8700"/>
              </a:solidFill>
              <a:latin typeface="Arial"/>
              <a:ea typeface="Arial"/>
              <a:cs typeface="Arial"/>
              <a:sym typeface="Arial"/>
            </a:endParaRPr>
          </a:p>
        </p:txBody>
      </p:sp>
      <p:sp>
        <p:nvSpPr>
          <p:cNvPr id="262" name="Google Shape;262;p14"/>
          <p:cNvSpPr txBox="1"/>
          <p:nvPr/>
        </p:nvSpPr>
        <p:spPr>
          <a:xfrm>
            <a:off x="575820" y="1638524"/>
            <a:ext cx="8928000" cy="5524276"/>
          </a:xfrm>
          <a:prstGeom prst="rect">
            <a:avLst/>
          </a:prstGeom>
          <a:noFill/>
          <a:ln>
            <a:noFill/>
          </a:ln>
        </p:spPr>
        <p:txBody>
          <a:bodyPr anchorCtr="0" anchor="t" bIns="0" lIns="0" spcFirstLastPara="1" rIns="0" wrap="square" tIns="0">
            <a:noAutofit/>
          </a:bodyPr>
          <a:lstStyle/>
          <a:p>
            <a:pPr indent="-266700" lvl="1" marL="952500" marR="0" rtl="0" algn="l">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a:p>
            <a:pPr indent="-457200" lvl="1" marL="952500" marR="0" rtl="0" algn="l">
              <a:lnSpc>
                <a:spcPct val="100000"/>
              </a:lnSpc>
              <a:spcBef>
                <a:spcPts val="0"/>
              </a:spcBef>
              <a:spcAft>
                <a:spcPts val="0"/>
              </a:spcAft>
              <a:buClr>
                <a:srgbClr val="000000"/>
              </a:buClr>
              <a:buSzPts val="3000"/>
              <a:buFont typeface="Arial"/>
              <a:buChar char="•"/>
            </a:pPr>
            <a:r>
              <a:rPr b="0" i="0" lang="en-GB" sz="2000" u="none" cap="none" strike="noStrike">
                <a:solidFill>
                  <a:srgbClr val="000000"/>
                </a:solidFill>
                <a:latin typeface="Arial"/>
                <a:ea typeface="Arial"/>
                <a:cs typeface="Arial"/>
                <a:sym typeface="Arial"/>
              </a:rPr>
              <a:t>New </a:t>
            </a:r>
            <a:r>
              <a:rPr b="1" i="0" lang="en-GB" sz="2000" u="none" cap="none" strike="noStrike">
                <a:solidFill>
                  <a:srgbClr val="000000"/>
                </a:solidFill>
                <a:latin typeface="Arial"/>
                <a:ea typeface="Arial"/>
                <a:cs typeface="Arial"/>
                <a:sym typeface="Arial"/>
              </a:rPr>
              <a:t>Company Secretary </a:t>
            </a:r>
            <a:r>
              <a:rPr b="0" i="0" lang="en-GB" sz="2000" u="none" cap="none" strike="noStrike">
                <a:solidFill>
                  <a:srgbClr val="000000"/>
                </a:solidFill>
                <a:latin typeface="Arial"/>
                <a:ea typeface="Arial"/>
                <a:cs typeface="Arial"/>
                <a:sym typeface="Arial"/>
              </a:rPr>
              <a:t>– Lewis Blake Dagnall</a:t>
            </a:r>
            <a:endParaRPr b="0" i="0" sz="2000" u="none" cap="none" strike="noStrike">
              <a:solidFill>
                <a:srgbClr val="000000"/>
              </a:solidFill>
              <a:latin typeface="Arial"/>
              <a:ea typeface="Arial"/>
              <a:cs typeface="Arial"/>
              <a:sym typeface="Arial"/>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New </a:t>
            </a:r>
            <a:r>
              <a:rPr b="1" i="1" lang="en-GB" sz="2000" u="none" cap="none" strike="noStrike">
                <a:solidFill>
                  <a:srgbClr val="000000"/>
                </a:solidFill>
                <a:latin typeface="Arial"/>
                <a:ea typeface="Arial"/>
                <a:cs typeface="Arial"/>
                <a:sym typeface="Arial"/>
              </a:rPr>
              <a:t>board meeting </a:t>
            </a:r>
            <a:r>
              <a:rPr b="0" i="1" lang="en-GB" sz="2000" u="none" cap="none" strike="noStrike">
                <a:solidFill>
                  <a:srgbClr val="000000"/>
                </a:solidFill>
                <a:latin typeface="Arial"/>
                <a:ea typeface="Arial"/>
                <a:cs typeface="Arial"/>
                <a:sym typeface="Arial"/>
              </a:rPr>
              <a:t>procedure and agenda</a:t>
            </a:r>
            <a:endParaRPr/>
          </a:p>
          <a:p>
            <a:pPr indent="-292100" lvl="2" marL="1435100" marR="0" rtl="0" algn="l">
              <a:lnSpc>
                <a:spcPct val="100000"/>
              </a:lnSpc>
              <a:spcBef>
                <a:spcPts val="0"/>
              </a:spcBef>
              <a:spcAft>
                <a:spcPts val="0"/>
              </a:spcAft>
              <a:buClr>
                <a:srgbClr val="000000"/>
              </a:buClr>
              <a:buSzPts val="2600"/>
              <a:buFont typeface="Arial"/>
              <a:buNone/>
            </a:pPr>
            <a:r>
              <a:t/>
            </a:r>
            <a:endParaRPr b="0" i="1" sz="2000" u="none" cap="none" strike="noStrike">
              <a:solidFill>
                <a:srgbClr val="000000"/>
              </a:solidFill>
              <a:latin typeface="Arial"/>
              <a:ea typeface="Arial"/>
              <a:cs typeface="Arial"/>
              <a:sym typeface="Arial"/>
            </a:endParaRPr>
          </a:p>
          <a:p>
            <a:pPr indent="-266700" lvl="1" marL="952500" marR="0" rtl="0" algn="l">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a:p>
            <a:pPr indent="-266700" lvl="1" marL="952500" marR="0" rtl="0" algn="l">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a:p>
            <a:pPr indent="-457200" lvl="1" marL="952500" marR="0" rtl="0" algn="l">
              <a:lnSpc>
                <a:spcPct val="100000"/>
              </a:lnSpc>
              <a:spcBef>
                <a:spcPts val="0"/>
              </a:spcBef>
              <a:spcAft>
                <a:spcPts val="0"/>
              </a:spcAft>
              <a:buClr>
                <a:srgbClr val="000000"/>
              </a:buClr>
              <a:buSzPts val="3000"/>
              <a:buFont typeface="Arial"/>
              <a:buChar char="•"/>
            </a:pPr>
            <a:r>
              <a:rPr b="0" i="0" lang="en-GB" sz="2000" u="none" cap="none" strike="noStrike">
                <a:solidFill>
                  <a:srgbClr val="000000"/>
                </a:solidFill>
                <a:latin typeface="Arial"/>
                <a:ea typeface="Arial"/>
                <a:cs typeface="Arial"/>
                <a:sym typeface="Arial"/>
              </a:rPr>
              <a:t>Successful year of </a:t>
            </a:r>
            <a:r>
              <a:rPr b="1" i="0" lang="en-GB" sz="2000" u="none" cap="none" strike="noStrike">
                <a:solidFill>
                  <a:srgbClr val="000000"/>
                </a:solidFill>
                <a:latin typeface="Arial"/>
                <a:ea typeface="Arial"/>
                <a:cs typeface="Arial"/>
                <a:sym typeface="Arial"/>
              </a:rPr>
              <a:t>generation</a:t>
            </a:r>
            <a:endParaRPr/>
          </a:p>
          <a:p>
            <a:pPr indent="0" lvl="1" marL="49530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457200" lvl="2" marL="1435100" marR="0" rtl="0" algn="l">
              <a:lnSpc>
                <a:spcPct val="100000"/>
              </a:lnSpc>
              <a:spcBef>
                <a:spcPts val="0"/>
              </a:spcBef>
              <a:spcAft>
                <a:spcPts val="0"/>
              </a:spcAft>
              <a:buClr>
                <a:srgbClr val="000000"/>
              </a:buClr>
              <a:buSzPts val="2600"/>
              <a:buFont typeface="Arial"/>
              <a:buChar char="•"/>
            </a:pPr>
            <a:r>
              <a:rPr b="1" i="1" lang="en-GB" sz="2000" u="none" cap="none" strike="noStrike">
                <a:solidFill>
                  <a:srgbClr val="000000"/>
                </a:solidFill>
                <a:latin typeface="Arial"/>
                <a:ea typeface="Arial"/>
                <a:cs typeface="Arial"/>
                <a:sym typeface="Arial"/>
              </a:rPr>
              <a:t>Higher yield</a:t>
            </a:r>
            <a:r>
              <a:rPr b="0" i="1" lang="en-GB" sz="2000" u="none" cap="none" strike="noStrike">
                <a:solidFill>
                  <a:srgbClr val="000000"/>
                </a:solidFill>
                <a:latin typeface="Arial"/>
                <a:ea typeface="Arial"/>
                <a:cs typeface="Arial"/>
                <a:sym typeface="Arial"/>
              </a:rPr>
              <a:t> than the original estimates</a:t>
            </a:r>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Over </a:t>
            </a:r>
            <a:r>
              <a:rPr b="1" i="1" lang="en-GB" sz="2000" u="none" cap="none" strike="noStrike">
                <a:solidFill>
                  <a:srgbClr val="000000"/>
                </a:solidFill>
                <a:latin typeface="Arial"/>
                <a:ea typeface="Arial"/>
                <a:cs typeface="Arial"/>
                <a:sym typeface="Arial"/>
              </a:rPr>
              <a:t>1 300 000 kWh </a:t>
            </a:r>
            <a:r>
              <a:rPr b="0" i="1" lang="en-GB" sz="2000" u="none" cap="none" strike="noStrike">
                <a:solidFill>
                  <a:srgbClr val="000000"/>
                </a:solidFill>
                <a:latin typeface="Arial"/>
                <a:ea typeface="Arial"/>
                <a:cs typeface="Arial"/>
                <a:sym typeface="Arial"/>
              </a:rPr>
              <a:t>solar energy generated </a:t>
            </a:r>
            <a:endParaRPr/>
          </a:p>
          <a:p>
            <a:pPr indent="0" lvl="4" marL="977900" marR="0" rtl="0" algn="l">
              <a:lnSpc>
                <a:spcPct val="100000"/>
              </a:lnSpc>
              <a:spcBef>
                <a:spcPts val="0"/>
              </a:spcBef>
              <a:spcAft>
                <a:spcPts val="0"/>
              </a:spcAft>
              <a:buNone/>
            </a:pPr>
            <a:r>
              <a:rPr b="0" i="1" lang="en-GB" sz="2000" u="none" cap="none" strike="noStrike">
                <a:solidFill>
                  <a:srgbClr val="000000"/>
                </a:solidFill>
                <a:latin typeface="Arial"/>
                <a:ea typeface="Arial"/>
                <a:cs typeface="Arial"/>
                <a:sym typeface="Arial"/>
              </a:rPr>
              <a:t>	(that’s nearly </a:t>
            </a:r>
            <a:r>
              <a:rPr b="1" i="1" lang="en-GB" sz="2000" u="none" cap="none" strike="noStrike">
                <a:solidFill>
                  <a:srgbClr val="000000"/>
                </a:solidFill>
                <a:latin typeface="Arial"/>
                <a:ea typeface="Arial"/>
                <a:cs typeface="Arial"/>
                <a:sym typeface="Arial"/>
              </a:rPr>
              <a:t>400 households</a:t>
            </a:r>
            <a:r>
              <a:rPr b="0" i="1" lang="en-GB" sz="2000" u="none" cap="none" strike="noStrike">
                <a:solidFill>
                  <a:srgbClr val="000000"/>
                </a:solidFill>
                <a:latin typeface="Arial"/>
                <a:ea typeface="Arial"/>
                <a:cs typeface="Arial"/>
                <a:sym typeface="Arial"/>
              </a:rPr>
              <a:t> for a </a:t>
            </a:r>
            <a:r>
              <a:rPr b="1" i="1" lang="en-GB" sz="2000" u="none" cap="none" strike="noStrike">
                <a:solidFill>
                  <a:srgbClr val="000000"/>
                </a:solidFill>
                <a:latin typeface="Arial"/>
                <a:ea typeface="Arial"/>
                <a:cs typeface="Arial"/>
                <a:sym typeface="Arial"/>
              </a:rPr>
              <a:t>year</a:t>
            </a:r>
            <a:r>
              <a:rPr b="0" i="1" lang="en-GB" sz="2000" u="none" cap="none" strike="noStrike">
                <a:solidFill>
                  <a:srgbClr val="000000"/>
                </a:solidFill>
                <a:latin typeface="Arial"/>
                <a:ea typeface="Arial"/>
                <a:cs typeface="Arial"/>
                <a:sym typeface="Arial"/>
              </a:rPr>
              <a:t>!!!)</a:t>
            </a:r>
            <a:endParaRPr b="0" i="1" sz="2000" u="none" cap="none" strike="noStrike">
              <a:solidFill>
                <a:srgbClr val="000000"/>
              </a:solidFill>
              <a:latin typeface="Arial"/>
              <a:ea typeface="Arial"/>
              <a:cs typeface="Arial"/>
              <a:sym typeface="Arial"/>
            </a:endParaRPr>
          </a:p>
          <a:p>
            <a:pPr indent="0" lvl="2" marL="97790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266700" lvl="1" marL="952500" marR="0" rtl="0" algn="l">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a:p>
            <a:pPr indent="-457200" lvl="1" marL="952500" marR="0" rtl="0" algn="l">
              <a:lnSpc>
                <a:spcPct val="100000"/>
              </a:lnSpc>
              <a:spcBef>
                <a:spcPts val="0"/>
              </a:spcBef>
              <a:spcAft>
                <a:spcPts val="0"/>
              </a:spcAft>
              <a:buClr>
                <a:srgbClr val="000000"/>
              </a:buClr>
              <a:buSzPts val="3000"/>
              <a:buFont typeface="Arial"/>
              <a:buChar char="•"/>
            </a:pPr>
            <a:r>
              <a:rPr b="0" i="0" lang="en-GB" sz="2000" u="none" cap="none" strike="noStrike">
                <a:solidFill>
                  <a:srgbClr val="000000"/>
                </a:solidFill>
                <a:latin typeface="Arial"/>
                <a:ea typeface="Arial"/>
                <a:cs typeface="Arial"/>
                <a:sym typeface="Arial"/>
              </a:rPr>
              <a:t>Completed </a:t>
            </a:r>
            <a:r>
              <a:rPr b="1" i="0" lang="en-GB" sz="2000" u="none" cap="none" strike="noStrike">
                <a:solidFill>
                  <a:srgbClr val="000000"/>
                </a:solidFill>
                <a:latin typeface="Arial"/>
                <a:ea typeface="Arial"/>
                <a:cs typeface="Arial"/>
                <a:sym typeface="Arial"/>
              </a:rPr>
              <a:t>Five Rivers 12kWp</a:t>
            </a:r>
            <a:endParaRPr/>
          </a:p>
          <a:p>
            <a:pPr indent="-266700" lvl="1" marL="952500" marR="0" rtl="0" algn="l">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a:p>
            <a:pPr indent="-457200" lvl="1" marL="952500" marR="0" rtl="0" algn="l">
              <a:lnSpc>
                <a:spcPct val="100000"/>
              </a:lnSpc>
              <a:spcBef>
                <a:spcPts val="0"/>
              </a:spcBef>
              <a:spcAft>
                <a:spcPts val="0"/>
              </a:spcAft>
              <a:buClr>
                <a:srgbClr val="000000"/>
              </a:buClr>
              <a:buSzPts val="3000"/>
              <a:buFont typeface="Arial"/>
              <a:buChar char="•"/>
            </a:pPr>
            <a:r>
              <a:rPr b="0" i="0" lang="en-GB" sz="2000" u="none" cap="none" strike="noStrike">
                <a:solidFill>
                  <a:srgbClr val="000000"/>
                </a:solidFill>
                <a:latin typeface="Arial"/>
                <a:ea typeface="Arial"/>
                <a:cs typeface="Arial"/>
                <a:sym typeface="Arial"/>
              </a:rPr>
              <a:t>Working on </a:t>
            </a:r>
            <a:r>
              <a:rPr b="1" i="0" lang="en-GB" sz="2000" u="none" cap="none" strike="noStrike">
                <a:solidFill>
                  <a:srgbClr val="000000"/>
                </a:solidFill>
                <a:latin typeface="Arial"/>
                <a:ea typeface="Arial"/>
                <a:cs typeface="Arial"/>
                <a:sym typeface="Arial"/>
              </a:rPr>
              <a:t>new projects</a:t>
            </a:r>
            <a:endParaRPr/>
          </a:p>
          <a:p>
            <a:pPr indent="-266700" lvl="1" marL="952500" marR="0" rtl="0" algn="l">
              <a:lnSpc>
                <a:spcPct val="100000"/>
              </a:lnSpc>
              <a:spcBef>
                <a:spcPts val="0"/>
              </a:spcBef>
              <a:spcAft>
                <a:spcPts val="0"/>
              </a:spcAft>
              <a:buClr>
                <a:srgbClr val="000000"/>
              </a:buClr>
              <a:buSzPts val="3000"/>
              <a:buFont typeface="Arial"/>
              <a:buNone/>
            </a:pPr>
            <a:r>
              <a:t/>
            </a:r>
            <a:endParaRPr b="1" i="0" sz="2000" u="none" cap="none" strike="noStrike">
              <a:solidFill>
                <a:srgbClr val="000000"/>
              </a:solidFill>
              <a:latin typeface="Arial"/>
              <a:ea typeface="Arial"/>
              <a:cs typeface="Arial"/>
              <a:sym typeface="Arial"/>
            </a:endParaRPr>
          </a:p>
          <a:p>
            <a:pPr indent="0" lvl="2" marL="97790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2" marL="97790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2" marL="97790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232558" lvl="0" marL="432000" marR="0" rtl="0" algn="l">
              <a:lnSpc>
                <a:spcPct val="100000"/>
              </a:lnSpc>
              <a:spcBef>
                <a:spcPts val="1417"/>
              </a:spcBef>
              <a:spcAft>
                <a:spcPts val="0"/>
              </a:spcAft>
              <a:buClr>
                <a:srgbClr val="000000"/>
              </a:buClr>
              <a:buSzPts val="1440"/>
              <a:buFont typeface="Noto Sans Symbols"/>
              <a:buNone/>
            </a:pPr>
            <a:r>
              <a:t/>
            </a:r>
            <a:endParaRPr b="0" i="0" sz="2300" u="none" cap="none" strike="noStrike">
              <a:solidFill>
                <a:srgbClr val="000000"/>
              </a:solidFill>
              <a:latin typeface="Arial"/>
              <a:ea typeface="Arial"/>
              <a:cs typeface="Arial"/>
              <a:sym typeface="Arial"/>
            </a:endParaRPr>
          </a:p>
        </p:txBody>
      </p:sp>
      <p:pic>
        <p:nvPicPr>
          <p:cNvPr id="263" name="Google Shape;263;p14"/>
          <p:cNvPicPr preferRelativeResize="0"/>
          <p:nvPr/>
        </p:nvPicPr>
        <p:blipFill rotWithShape="1">
          <a:blip r:embed="rId3">
            <a:alphaModFix/>
          </a:blip>
          <a:srcRect b="0" l="0" r="0" t="0"/>
          <a:stretch/>
        </p:blipFill>
        <p:spPr>
          <a:xfrm>
            <a:off x="245388" y="226275"/>
            <a:ext cx="3620005" cy="12193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Events, Meetings and Funding</a:t>
            </a:r>
            <a:endParaRPr b="1" i="0" sz="4400" u="none" cap="none" strike="noStrike">
              <a:solidFill>
                <a:srgbClr val="FF8700"/>
              </a:solidFill>
              <a:latin typeface="Arial"/>
              <a:ea typeface="Arial"/>
              <a:cs typeface="Arial"/>
              <a:sym typeface="Arial"/>
            </a:endParaRPr>
          </a:p>
        </p:txBody>
      </p:sp>
      <p:sp>
        <p:nvSpPr>
          <p:cNvPr id="269" name="Google Shape;269;p15"/>
          <p:cNvSpPr/>
          <p:nvPr/>
        </p:nvSpPr>
        <p:spPr>
          <a:xfrm>
            <a:off x="806400" y="1260000"/>
            <a:ext cx="6069600" cy="6204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70" name="Google Shape;270;p15"/>
          <p:cNvSpPr txBox="1"/>
          <p:nvPr/>
        </p:nvSpPr>
        <p:spPr>
          <a:xfrm>
            <a:off x="698988" y="1636956"/>
            <a:ext cx="8681663" cy="763285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200"/>
              <a:buFont typeface="Arial"/>
              <a:buChar char="•"/>
            </a:pPr>
            <a:r>
              <a:rPr b="1" i="0" lang="en-GB" sz="2200" u="none" cap="none" strike="noStrike">
                <a:solidFill>
                  <a:srgbClr val="000000"/>
                </a:solidFill>
                <a:latin typeface="Arial"/>
                <a:ea typeface="Arial"/>
                <a:cs typeface="Arial"/>
                <a:sym typeface="Arial"/>
              </a:rPr>
              <a:t>Community Energy</a:t>
            </a:r>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719138" marR="0" rtl="0" algn="l">
              <a:lnSpc>
                <a:spcPct val="100000"/>
              </a:lnSpc>
              <a:spcBef>
                <a:spcPts val="0"/>
              </a:spcBef>
              <a:spcAft>
                <a:spcPts val="0"/>
              </a:spcAft>
              <a:buClr>
                <a:srgbClr val="000000"/>
              </a:buClr>
              <a:buSzPts val="2200"/>
              <a:buFont typeface="Arial"/>
              <a:buChar char="•"/>
            </a:pPr>
            <a:r>
              <a:rPr b="1" i="0" lang="en-GB" sz="2200" u="none" cap="none" strike="noStrike">
                <a:solidFill>
                  <a:srgbClr val="000000"/>
                </a:solidFill>
                <a:latin typeface="Arial"/>
                <a:ea typeface="Arial"/>
                <a:cs typeface="Arial"/>
                <a:sym typeface="Arial"/>
              </a:rPr>
              <a:t>Regen</a:t>
            </a:r>
            <a:r>
              <a:rPr b="0" i="0" lang="en-GB" sz="2200" u="none" cap="none" strike="noStrike">
                <a:solidFill>
                  <a:srgbClr val="000000"/>
                </a:solidFill>
                <a:latin typeface="Arial"/>
                <a:ea typeface="Arial"/>
                <a:cs typeface="Arial"/>
                <a:sym typeface="Arial"/>
              </a:rPr>
              <a:t>: An introduction to planning for community renewables</a:t>
            </a:r>
            <a:endParaRPr/>
          </a:p>
          <a:p>
            <a:pPr indent="0" lvl="0" marL="433388"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433388"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1" i="0" lang="en-GB" sz="2200" u="none" cap="none" strike="noStrike">
                <a:solidFill>
                  <a:srgbClr val="000000"/>
                </a:solidFill>
                <a:latin typeface="Arial"/>
                <a:ea typeface="Arial"/>
                <a:cs typeface="Arial"/>
                <a:sym typeface="Arial"/>
              </a:rPr>
              <a:t>Electricity Networks</a:t>
            </a:r>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719138"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ENA: West and </a:t>
            </a:r>
            <a:r>
              <a:rPr b="1" i="0" lang="en-GB" sz="2200" u="none" cap="none" strike="noStrike">
                <a:solidFill>
                  <a:srgbClr val="000000"/>
                </a:solidFill>
                <a:latin typeface="Arial"/>
                <a:ea typeface="Arial"/>
                <a:cs typeface="Arial"/>
                <a:sym typeface="Arial"/>
              </a:rPr>
              <a:t>South Yorkshire </a:t>
            </a:r>
            <a:r>
              <a:rPr b="0" i="0" lang="en-GB" sz="2200" u="none" cap="none" strike="noStrike">
                <a:solidFill>
                  <a:srgbClr val="000000"/>
                </a:solidFill>
                <a:latin typeface="Arial"/>
                <a:ea typeface="Arial"/>
                <a:cs typeface="Arial"/>
                <a:sym typeface="Arial"/>
              </a:rPr>
              <a:t>Decarbonisation Conference</a:t>
            </a:r>
            <a:endParaRPr/>
          </a:p>
          <a:p>
            <a:pPr indent="-285750" lvl="0" marL="719138" marR="0" rtl="0" algn="l">
              <a:lnSpc>
                <a:spcPct val="100000"/>
              </a:lnSpc>
              <a:spcBef>
                <a:spcPts val="0"/>
              </a:spcBef>
              <a:spcAft>
                <a:spcPts val="0"/>
              </a:spcAft>
              <a:buClr>
                <a:srgbClr val="000000"/>
              </a:buClr>
              <a:buSzPts val="2200"/>
              <a:buFont typeface="Arial"/>
              <a:buChar char="•"/>
            </a:pPr>
            <a:r>
              <a:rPr b="1" i="0" lang="en-GB" sz="2200" u="none" cap="none" strike="noStrike">
                <a:solidFill>
                  <a:srgbClr val="000000"/>
                </a:solidFill>
                <a:latin typeface="Arial"/>
                <a:ea typeface="Arial"/>
                <a:cs typeface="Arial"/>
                <a:sym typeface="Arial"/>
              </a:rPr>
              <a:t>NPG </a:t>
            </a:r>
            <a:r>
              <a:rPr b="0" i="0" lang="en-GB" sz="2200" u="none" cap="none" strike="noStrike">
                <a:solidFill>
                  <a:srgbClr val="000000"/>
                </a:solidFill>
                <a:latin typeface="Arial"/>
                <a:ea typeface="Arial"/>
                <a:cs typeface="Arial"/>
                <a:sym typeface="Arial"/>
              </a:rPr>
              <a:t>Transparency in Network Planning</a:t>
            </a:r>
            <a:endParaRPr/>
          </a:p>
          <a:p>
            <a:pPr indent="-146050" lvl="0" marL="719138"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146050" lvl="0" marL="719138"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1" i="0" lang="en-GB" sz="2200" u="none" cap="none" strike="noStrike">
                <a:solidFill>
                  <a:srgbClr val="000000"/>
                </a:solidFill>
                <a:latin typeface="Arial"/>
                <a:ea typeface="Arial"/>
                <a:cs typeface="Arial"/>
                <a:sym typeface="Arial"/>
              </a:rPr>
              <a:t>Funding Opportunities</a:t>
            </a:r>
            <a:endParaRPr/>
          </a:p>
          <a:p>
            <a:pPr indent="-285750" lvl="0" marL="719138"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Northeast and Yorkshire Net Zero Hub</a:t>
            </a:r>
            <a:endParaRPr/>
          </a:p>
          <a:p>
            <a:pPr indent="-285750" lvl="0" marL="719138" marR="0" rtl="0" algn="l">
              <a:lnSpc>
                <a:spcPct val="100000"/>
              </a:lnSpc>
              <a:spcBef>
                <a:spcPts val="0"/>
              </a:spcBef>
              <a:spcAft>
                <a:spcPts val="0"/>
              </a:spcAft>
              <a:buClr>
                <a:srgbClr val="000000"/>
              </a:buClr>
              <a:buSzPts val="2200"/>
              <a:buFont typeface="Arial"/>
              <a:buChar char="•"/>
            </a:pPr>
            <a:r>
              <a:rPr b="1" i="0" lang="en-GB" sz="2200" u="none" cap="none" strike="noStrike">
                <a:solidFill>
                  <a:srgbClr val="000000"/>
                </a:solidFill>
                <a:latin typeface="Arial"/>
                <a:ea typeface="Arial"/>
                <a:cs typeface="Arial"/>
                <a:sym typeface="Arial"/>
              </a:rPr>
              <a:t>NPG </a:t>
            </a:r>
            <a:r>
              <a:rPr b="0" i="0" lang="en-GB" sz="2200" u="none" cap="none" strike="noStrike">
                <a:solidFill>
                  <a:srgbClr val="000000"/>
                </a:solidFill>
                <a:latin typeface="Arial"/>
                <a:ea typeface="Arial"/>
                <a:cs typeface="Arial"/>
                <a:sym typeface="Arial"/>
              </a:rPr>
              <a:t>Net Zero Community Energy Fund 2023</a:t>
            </a:r>
            <a:endParaRPr/>
          </a:p>
          <a:p>
            <a:pPr indent="-146050" lvl="0" marL="28575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Arial"/>
              <a:ea typeface="Arial"/>
              <a:cs typeface="Arial"/>
              <a:sym typeface="Arial"/>
            </a:endParaRPr>
          </a:p>
          <a:p>
            <a:pPr indent="-146050" lvl="0" marL="719138"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6"/>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Potential New Projects</a:t>
            </a:r>
            <a:endParaRPr b="1" i="0" sz="4400" u="none" cap="none" strike="noStrike">
              <a:solidFill>
                <a:srgbClr val="FF8700"/>
              </a:solidFill>
              <a:latin typeface="Arial"/>
              <a:ea typeface="Arial"/>
              <a:cs typeface="Arial"/>
              <a:sym typeface="Arial"/>
            </a:endParaRPr>
          </a:p>
        </p:txBody>
      </p:sp>
      <p:sp>
        <p:nvSpPr>
          <p:cNvPr id="276" name="Google Shape;276;p16"/>
          <p:cNvSpPr/>
          <p:nvPr/>
        </p:nvSpPr>
        <p:spPr>
          <a:xfrm>
            <a:off x="806400" y="1260000"/>
            <a:ext cx="6069600" cy="6204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77" name="Google Shape;277;p16"/>
          <p:cNvSpPr txBox="1"/>
          <p:nvPr/>
        </p:nvSpPr>
        <p:spPr>
          <a:xfrm>
            <a:off x="371921" y="1651836"/>
            <a:ext cx="8223440" cy="7078861"/>
          </a:xfrm>
          <a:prstGeom prst="rect">
            <a:avLst/>
          </a:prstGeom>
          <a:noFill/>
          <a:ln>
            <a:noFill/>
          </a:ln>
        </p:spPr>
        <p:txBody>
          <a:bodyPr anchorCtr="0" anchor="t" bIns="45700" lIns="91425" spcFirstLastPara="1" rIns="91425" wrap="square" tIns="45700">
            <a:spAutoFit/>
          </a:bodyPr>
          <a:lstStyle/>
          <a:p>
            <a:pPr indent="-457200" lvl="1" marL="952500" marR="0" rtl="0" algn="l">
              <a:lnSpc>
                <a:spcPct val="100000"/>
              </a:lnSpc>
              <a:spcBef>
                <a:spcPts val="0"/>
              </a:spcBef>
              <a:spcAft>
                <a:spcPts val="0"/>
              </a:spcAft>
              <a:buClr>
                <a:srgbClr val="000000"/>
              </a:buClr>
              <a:buSzPts val="3000"/>
              <a:buFont typeface="Arial"/>
              <a:buChar char="•"/>
            </a:pPr>
            <a:r>
              <a:rPr b="0" i="1" lang="en-GB" sz="2400" u="none" cap="none" strike="noStrike">
                <a:solidFill>
                  <a:srgbClr val="000000"/>
                </a:solidFill>
                <a:latin typeface="Arial"/>
                <a:ea typeface="Arial"/>
                <a:cs typeface="Arial"/>
                <a:sym typeface="Arial"/>
              </a:rPr>
              <a:t>The Oakes </a:t>
            </a:r>
            <a:r>
              <a:rPr b="1" i="1" lang="en-GB" sz="2400" u="none" cap="none" strike="noStrike">
                <a:solidFill>
                  <a:srgbClr val="000000"/>
                </a:solidFill>
                <a:latin typeface="Arial"/>
                <a:ea typeface="Arial"/>
                <a:cs typeface="Arial"/>
                <a:sym typeface="Arial"/>
              </a:rPr>
              <a:t>30kWp </a:t>
            </a:r>
            <a:r>
              <a:rPr b="0" i="1" lang="en-GB" sz="2400" u="none" cap="none" strike="noStrike">
                <a:solidFill>
                  <a:srgbClr val="000000"/>
                </a:solidFill>
                <a:latin typeface="Arial"/>
                <a:ea typeface="Arial"/>
                <a:cs typeface="Arial"/>
                <a:sym typeface="Arial"/>
              </a:rPr>
              <a:t>(ground-mounted)</a:t>
            </a:r>
            <a:endParaRPr/>
          </a:p>
          <a:p>
            <a:pPr indent="-292100" lvl="2" marL="1435100" marR="0" rtl="0" algn="l">
              <a:lnSpc>
                <a:spcPct val="100000"/>
              </a:lnSpc>
              <a:spcBef>
                <a:spcPts val="0"/>
              </a:spcBef>
              <a:spcAft>
                <a:spcPts val="0"/>
              </a:spcAft>
              <a:buClr>
                <a:srgbClr val="000000"/>
              </a:buClr>
              <a:buSzPts val="2600"/>
              <a:buFont typeface="Arial"/>
              <a:buNone/>
            </a:pPr>
            <a:r>
              <a:t/>
            </a:r>
            <a:endParaRPr b="0" i="1" sz="2000" u="none" cap="none" strike="noStrike">
              <a:solidFill>
                <a:srgbClr val="000000"/>
              </a:solidFill>
              <a:latin typeface="Arial"/>
              <a:ea typeface="Arial"/>
              <a:cs typeface="Arial"/>
              <a:sym typeface="Arial"/>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Agreement in Principle </a:t>
            </a:r>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Planning pre-app advice received</a:t>
            </a:r>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Full planning application in preperation</a:t>
            </a:r>
            <a:endParaRPr b="0" i="1" sz="2000" u="none" cap="none" strike="noStrike">
              <a:solidFill>
                <a:srgbClr val="000000"/>
              </a:solidFill>
              <a:latin typeface="Arial"/>
              <a:ea typeface="Arial"/>
              <a:cs typeface="Arial"/>
              <a:sym typeface="Arial"/>
            </a:endParaRPr>
          </a:p>
          <a:p>
            <a:pPr indent="-292100" lvl="2" marL="1435100" marR="0" rtl="0" algn="l">
              <a:lnSpc>
                <a:spcPct val="100000"/>
              </a:lnSpc>
              <a:spcBef>
                <a:spcPts val="0"/>
              </a:spcBef>
              <a:spcAft>
                <a:spcPts val="0"/>
              </a:spcAft>
              <a:buClr>
                <a:srgbClr val="000000"/>
              </a:buClr>
              <a:buSzPts val="2600"/>
              <a:buFont typeface="Arial"/>
              <a:buNone/>
            </a:pPr>
            <a:r>
              <a:t/>
            </a:r>
            <a:endParaRPr b="0" i="1" sz="2000" u="none" cap="none" strike="noStrike">
              <a:solidFill>
                <a:srgbClr val="000000"/>
              </a:solidFill>
              <a:latin typeface="Arial"/>
              <a:ea typeface="Arial"/>
              <a:cs typeface="Arial"/>
              <a:sym typeface="Arial"/>
            </a:endParaRPr>
          </a:p>
          <a:p>
            <a:pPr indent="-266700" lvl="1" marL="952500" marR="0" rtl="0" algn="l">
              <a:lnSpc>
                <a:spcPct val="100000"/>
              </a:lnSpc>
              <a:spcBef>
                <a:spcPts val="0"/>
              </a:spcBef>
              <a:spcAft>
                <a:spcPts val="0"/>
              </a:spcAft>
              <a:buClr>
                <a:srgbClr val="000000"/>
              </a:buClr>
              <a:buSzPts val="3000"/>
              <a:buFont typeface="Arial"/>
              <a:buNone/>
            </a:pPr>
            <a:r>
              <a:t/>
            </a:r>
            <a:endParaRPr b="0" i="1" sz="2400" u="none" cap="none" strike="noStrike">
              <a:solidFill>
                <a:srgbClr val="000000"/>
              </a:solidFill>
              <a:latin typeface="Arial"/>
              <a:ea typeface="Arial"/>
              <a:cs typeface="Arial"/>
              <a:sym typeface="Arial"/>
            </a:endParaRPr>
          </a:p>
          <a:p>
            <a:pPr indent="-457200" lvl="1" marL="952500" marR="0" rtl="0" algn="l">
              <a:lnSpc>
                <a:spcPct val="100000"/>
              </a:lnSpc>
              <a:spcBef>
                <a:spcPts val="0"/>
              </a:spcBef>
              <a:spcAft>
                <a:spcPts val="0"/>
              </a:spcAft>
              <a:buClr>
                <a:srgbClr val="000000"/>
              </a:buClr>
              <a:buSzPts val="3000"/>
              <a:buFont typeface="Arial"/>
              <a:buChar char="•"/>
            </a:pPr>
            <a:r>
              <a:rPr b="0" i="1" lang="en-GB" sz="2400" u="none" cap="none" strike="noStrike">
                <a:solidFill>
                  <a:srgbClr val="000000"/>
                </a:solidFill>
                <a:latin typeface="Arial"/>
                <a:ea typeface="Arial"/>
                <a:cs typeface="Arial"/>
                <a:sym typeface="Arial"/>
              </a:rPr>
              <a:t>Parkhill Flats </a:t>
            </a:r>
            <a:r>
              <a:rPr b="1" i="1" lang="en-GB" sz="2400" u="none" cap="none" strike="noStrike">
                <a:solidFill>
                  <a:srgbClr val="000000"/>
                </a:solidFill>
                <a:latin typeface="Arial"/>
                <a:ea typeface="Arial"/>
                <a:cs typeface="Arial"/>
                <a:sym typeface="Arial"/>
              </a:rPr>
              <a:t>2x 25 kWp </a:t>
            </a:r>
            <a:r>
              <a:rPr b="0" i="1" lang="en-GB" sz="2400" u="none" cap="none" strike="noStrike">
                <a:solidFill>
                  <a:srgbClr val="000000"/>
                </a:solidFill>
                <a:latin typeface="Arial"/>
                <a:ea typeface="Arial"/>
                <a:cs typeface="Arial"/>
                <a:sym typeface="Arial"/>
              </a:rPr>
              <a:t>(+++)</a:t>
            </a:r>
            <a:endParaRPr/>
          </a:p>
          <a:p>
            <a:pPr indent="-292100" lvl="2" marL="1435100" marR="0" rtl="0" algn="l">
              <a:lnSpc>
                <a:spcPct val="100000"/>
              </a:lnSpc>
              <a:spcBef>
                <a:spcPts val="0"/>
              </a:spcBef>
              <a:spcAft>
                <a:spcPts val="0"/>
              </a:spcAft>
              <a:buClr>
                <a:srgbClr val="000000"/>
              </a:buClr>
              <a:buSzPts val="2600"/>
              <a:buFont typeface="Arial"/>
              <a:buNone/>
            </a:pPr>
            <a:r>
              <a:t/>
            </a:r>
            <a:endParaRPr b="0" i="1" sz="2000" u="none" cap="none" strike="noStrike">
              <a:solidFill>
                <a:srgbClr val="000000"/>
              </a:solidFill>
              <a:latin typeface="Arial"/>
              <a:ea typeface="Arial"/>
              <a:cs typeface="Arial"/>
              <a:sym typeface="Arial"/>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Agreement in Principle</a:t>
            </a:r>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Design underway</a:t>
            </a:r>
            <a:endParaRPr/>
          </a:p>
          <a:p>
            <a:pPr indent="-457200" lvl="2" marL="1435100" marR="0" rtl="0" algn="l">
              <a:lnSpc>
                <a:spcPct val="100000"/>
              </a:lnSpc>
              <a:spcBef>
                <a:spcPts val="0"/>
              </a:spcBef>
              <a:spcAft>
                <a:spcPts val="0"/>
              </a:spcAft>
              <a:buClr>
                <a:srgbClr val="000000"/>
              </a:buClr>
              <a:buSzPts val="2600"/>
              <a:buFont typeface="Arial"/>
              <a:buChar char="•"/>
            </a:pPr>
            <a:r>
              <a:rPr b="0" i="1" lang="en-GB" sz="2000" u="none" cap="none" strike="noStrike">
                <a:solidFill>
                  <a:srgbClr val="000000"/>
                </a:solidFill>
                <a:latin typeface="Arial"/>
                <a:ea typeface="Arial"/>
                <a:cs typeface="Arial"/>
                <a:sym typeface="Arial"/>
              </a:rPr>
              <a:t>Technical considerations &amp; lease / PPA agreements</a:t>
            </a:r>
            <a:endParaRPr/>
          </a:p>
          <a:p>
            <a:pPr indent="-292100" lvl="2" marL="1435100" marR="0" rtl="0" algn="l">
              <a:lnSpc>
                <a:spcPct val="100000"/>
              </a:lnSpc>
              <a:spcBef>
                <a:spcPts val="0"/>
              </a:spcBef>
              <a:spcAft>
                <a:spcPts val="0"/>
              </a:spcAft>
              <a:buClr>
                <a:srgbClr val="000000"/>
              </a:buClr>
              <a:buSzPts val="2600"/>
              <a:buFont typeface="Arial"/>
              <a:buNone/>
            </a:pPr>
            <a:r>
              <a:t/>
            </a:r>
            <a:endParaRPr b="0" i="1" sz="2000" u="none" cap="none" strike="noStrike">
              <a:solidFill>
                <a:srgbClr val="000000"/>
              </a:solidFill>
              <a:latin typeface="Arial"/>
              <a:ea typeface="Arial"/>
              <a:cs typeface="Arial"/>
              <a:sym typeface="Arial"/>
            </a:endParaRPr>
          </a:p>
          <a:p>
            <a:pPr indent="-292100" lvl="2" marL="1435100" marR="0" rtl="0" algn="l">
              <a:lnSpc>
                <a:spcPct val="100000"/>
              </a:lnSpc>
              <a:spcBef>
                <a:spcPts val="0"/>
              </a:spcBef>
              <a:spcAft>
                <a:spcPts val="0"/>
              </a:spcAft>
              <a:buClr>
                <a:srgbClr val="000000"/>
              </a:buClr>
              <a:buSzPts val="2600"/>
              <a:buFont typeface="Arial"/>
              <a:buNone/>
            </a:pPr>
            <a:r>
              <a:t/>
            </a:r>
            <a:endParaRPr b="0" i="1" sz="2000" u="none" cap="none" strike="noStrike">
              <a:solidFill>
                <a:srgbClr val="000000"/>
              </a:solidFill>
              <a:latin typeface="Arial"/>
              <a:ea typeface="Arial"/>
              <a:cs typeface="Arial"/>
              <a:sym typeface="Arial"/>
            </a:endParaRPr>
          </a:p>
          <a:p>
            <a:pPr indent="-266700" lvl="1" marL="952500" marR="0" rtl="0" algn="l">
              <a:lnSpc>
                <a:spcPct val="100000"/>
              </a:lnSpc>
              <a:spcBef>
                <a:spcPts val="0"/>
              </a:spcBef>
              <a:spcAft>
                <a:spcPts val="0"/>
              </a:spcAft>
              <a:buClr>
                <a:srgbClr val="000000"/>
              </a:buClr>
              <a:buSzPts val="3000"/>
              <a:buFont typeface="Arial"/>
              <a:buNone/>
            </a:pPr>
            <a:r>
              <a:t/>
            </a:r>
            <a:endParaRPr b="1" i="1"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7"/>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Project Pipeline</a:t>
            </a:r>
            <a:endParaRPr b="1" i="0" sz="4400" u="none" cap="none" strike="noStrike">
              <a:solidFill>
                <a:srgbClr val="FF8700"/>
              </a:solidFill>
              <a:latin typeface="Arial"/>
              <a:ea typeface="Arial"/>
              <a:cs typeface="Arial"/>
              <a:sym typeface="Arial"/>
            </a:endParaRPr>
          </a:p>
        </p:txBody>
      </p:sp>
      <p:sp>
        <p:nvSpPr>
          <p:cNvPr id="283" name="Google Shape;283;p17"/>
          <p:cNvSpPr/>
          <p:nvPr/>
        </p:nvSpPr>
        <p:spPr>
          <a:xfrm>
            <a:off x="806400" y="1260000"/>
            <a:ext cx="6069600" cy="6204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84" name="Google Shape;284;p17"/>
          <p:cNvSpPr txBox="1"/>
          <p:nvPr/>
        </p:nvSpPr>
        <p:spPr>
          <a:xfrm>
            <a:off x="698988" y="1636956"/>
            <a:ext cx="8681663" cy="560153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Tonco Bakery</a:t>
            </a:r>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NHS Trusts / GP Practices (</a:t>
            </a:r>
            <a:r>
              <a:rPr b="0" i="0" lang="en-GB" sz="1800" u="none" cap="none" strike="noStrike">
                <a:solidFill>
                  <a:srgbClr val="000000"/>
                </a:solidFill>
                <a:latin typeface="Calibri"/>
                <a:ea typeface="Calibri"/>
                <a:cs typeface="Calibri"/>
                <a:sym typeface="Calibri"/>
              </a:rPr>
              <a:t>Manor and Park Group GP Practice</a:t>
            </a:r>
            <a:r>
              <a:rPr b="0" i="0" lang="en-GB" sz="2000" u="none" cap="none" strike="noStrike">
                <a:solidFill>
                  <a:srgbClr val="000000"/>
                </a:solidFill>
                <a:latin typeface="Calibri"/>
                <a:ea typeface="Calibri"/>
                <a:cs typeface="Calibri"/>
                <a:sym typeface="Calibri"/>
              </a:rPr>
              <a:t>)</a:t>
            </a:r>
            <a:endParaRPr b="0" i="0" sz="2200" u="none" cap="none" strike="noStrike">
              <a:solidFill>
                <a:srgbClr val="000000"/>
              </a:solidFill>
              <a:latin typeface="Arial"/>
              <a:ea typeface="Arial"/>
              <a:cs typeface="Arial"/>
              <a:sym typeface="Arial"/>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Schools pilot projects (x2)</a:t>
            </a:r>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Advanced Manufacturing Park</a:t>
            </a:r>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Church and dioceses buildings</a:t>
            </a:r>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Our Cow Molly</a:t>
            </a:r>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146050" lvl="0" marL="28575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85" name="Google Shape;285;p17"/>
          <p:cNvPicPr preferRelativeResize="0"/>
          <p:nvPr/>
        </p:nvPicPr>
        <p:blipFill rotWithShape="1">
          <a:blip r:embed="rId3">
            <a:alphaModFix/>
          </a:blip>
          <a:srcRect b="0" l="0" r="0" t="0"/>
          <a:stretch/>
        </p:blipFill>
        <p:spPr>
          <a:xfrm>
            <a:off x="3546090" y="4950187"/>
            <a:ext cx="4226310" cy="19450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nvSpPr>
        <p:spPr>
          <a:xfrm>
            <a:off x="503999" y="245754"/>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Further Project Potential</a:t>
            </a:r>
            <a:endParaRPr b="1" i="0" sz="4400" u="none" cap="none" strike="noStrike">
              <a:solidFill>
                <a:srgbClr val="FF8700"/>
              </a:solidFill>
              <a:latin typeface="Arial"/>
              <a:ea typeface="Arial"/>
              <a:cs typeface="Arial"/>
              <a:sym typeface="Arial"/>
            </a:endParaRPr>
          </a:p>
        </p:txBody>
      </p:sp>
      <p:sp>
        <p:nvSpPr>
          <p:cNvPr id="291" name="Google Shape;291;p18"/>
          <p:cNvSpPr/>
          <p:nvPr/>
        </p:nvSpPr>
        <p:spPr>
          <a:xfrm>
            <a:off x="806400" y="1260000"/>
            <a:ext cx="6069600" cy="6204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92" name="Google Shape;292;p18"/>
          <p:cNvSpPr txBox="1"/>
          <p:nvPr/>
        </p:nvSpPr>
        <p:spPr>
          <a:xfrm>
            <a:off x="698987" y="1507914"/>
            <a:ext cx="8681663" cy="418576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South Yorkshire Fire and Rescue - discontinued</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Leisure Centres (e.g. SiV) – discontinued</a:t>
            </a:r>
            <a:endParaRPr b="0" i="0" sz="2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800" u="none" cap="none" strike="noStrike">
                <a:solidFill>
                  <a:srgbClr val="000000"/>
                </a:solidFill>
                <a:latin typeface="Arial"/>
                <a:ea typeface="Arial"/>
                <a:cs typeface="Arial"/>
                <a:sym typeface="Arial"/>
              </a:rPr>
              <a:t>             </a:t>
            </a:r>
            <a:r>
              <a:rPr b="0" i="0" lang="en-GB" sz="2800" u="none" cap="none" strike="noStrike">
                <a:solidFill>
                  <a:srgbClr val="FF8700"/>
                </a:solidFill>
                <a:latin typeface="Arial"/>
                <a:ea typeface="Arial"/>
                <a:cs typeface="Arial"/>
                <a:sym typeface="Arial"/>
              </a:rPr>
              <a:t>Any ideas from members welcome!!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9"/>
          <p:cNvSpPr txBox="1"/>
          <p:nvPr/>
        </p:nvSpPr>
        <p:spPr>
          <a:xfrm>
            <a:off x="1781081" y="303971"/>
            <a:ext cx="633368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1" lang="en-GB" sz="4400" u="none" cap="none" strike="noStrike">
                <a:solidFill>
                  <a:srgbClr val="FF8700"/>
                </a:solidFill>
                <a:latin typeface="Arial"/>
                <a:ea typeface="Arial"/>
                <a:cs typeface="Arial"/>
                <a:sym typeface="Arial"/>
              </a:rPr>
              <a:t>Volunteers &amp; Directors</a:t>
            </a:r>
            <a:endParaRPr b="1" i="1" sz="4400" u="none" cap="none" strike="noStrike">
              <a:solidFill>
                <a:srgbClr val="FF8700"/>
              </a:solidFill>
              <a:latin typeface="Arial"/>
              <a:ea typeface="Arial"/>
              <a:cs typeface="Arial"/>
              <a:sym typeface="Arial"/>
            </a:endParaRPr>
          </a:p>
        </p:txBody>
      </p:sp>
      <p:pic>
        <p:nvPicPr>
          <p:cNvPr descr="Icon&#10;&#10;Description automatically generated" id="298" name="Google Shape;298;p19"/>
          <p:cNvPicPr preferRelativeResize="0"/>
          <p:nvPr/>
        </p:nvPicPr>
        <p:blipFill rotWithShape="1">
          <a:blip r:embed="rId3">
            <a:alphaModFix amt="20000"/>
          </a:blip>
          <a:srcRect b="0" l="0" r="0" t="0"/>
          <a:stretch/>
        </p:blipFill>
        <p:spPr>
          <a:xfrm>
            <a:off x="6075561" y="2571872"/>
            <a:ext cx="1038225" cy="1019175"/>
          </a:xfrm>
          <a:prstGeom prst="rect">
            <a:avLst/>
          </a:prstGeom>
          <a:noFill/>
          <a:ln>
            <a:noFill/>
          </a:ln>
        </p:spPr>
      </p:pic>
      <p:pic>
        <p:nvPicPr>
          <p:cNvPr descr="Icon&#10;&#10;Description automatically generated" id="299" name="Google Shape;299;p19"/>
          <p:cNvPicPr preferRelativeResize="0"/>
          <p:nvPr/>
        </p:nvPicPr>
        <p:blipFill rotWithShape="1">
          <a:blip r:embed="rId3">
            <a:alphaModFix amt="20000"/>
          </a:blip>
          <a:srcRect b="0" l="0" r="0" t="0"/>
          <a:stretch/>
        </p:blipFill>
        <p:spPr>
          <a:xfrm>
            <a:off x="1613771" y="3052795"/>
            <a:ext cx="1038225" cy="1019175"/>
          </a:xfrm>
          <a:prstGeom prst="rect">
            <a:avLst/>
          </a:prstGeom>
          <a:noFill/>
          <a:ln>
            <a:noFill/>
          </a:ln>
        </p:spPr>
      </p:pic>
      <p:pic>
        <p:nvPicPr>
          <p:cNvPr descr="Icon&#10;&#10;Description automatically generated" id="300" name="Google Shape;300;p19"/>
          <p:cNvPicPr preferRelativeResize="0"/>
          <p:nvPr/>
        </p:nvPicPr>
        <p:blipFill rotWithShape="1">
          <a:blip r:embed="rId3">
            <a:alphaModFix amt="20000"/>
          </a:blip>
          <a:srcRect b="0" l="0" r="0" t="0"/>
          <a:stretch/>
        </p:blipFill>
        <p:spPr>
          <a:xfrm>
            <a:off x="4849431" y="3989392"/>
            <a:ext cx="1038225" cy="1019175"/>
          </a:xfrm>
          <a:prstGeom prst="rect">
            <a:avLst/>
          </a:prstGeom>
          <a:noFill/>
          <a:ln>
            <a:noFill/>
          </a:ln>
        </p:spPr>
      </p:pic>
      <p:pic>
        <p:nvPicPr>
          <p:cNvPr descr="Icon&#10;&#10;Description automatically generated" id="301" name="Google Shape;301;p19"/>
          <p:cNvPicPr preferRelativeResize="0"/>
          <p:nvPr/>
        </p:nvPicPr>
        <p:blipFill rotWithShape="1">
          <a:blip r:embed="rId3">
            <a:alphaModFix amt="20000"/>
          </a:blip>
          <a:srcRect b="0" l="0" r="0" t="0"/>
          <a:stretch/>
        </p:blipFill>
        <p:spPr>
          <a:xfrm>
            <a:off x="7753875" y="4324637"/>
            <a:ext cx="1038225" cy="1019175"/>
          </a:xfrm>
          <a:prstGeom prst="rect">
            <a:avLst/>
          </a:prstGeom>
          <a:noFill/>
          <a:ln>
            <a:noFill/>
          </a:ln>
        </p:spPr>
      </p:pic>
      <p:pic>
        <p:nvPicPr>
          <p:cNvPr descr="Icon&#10;&#10;Description automatically generated" id="302" name="Google Shape;302;p19"/>
          <p:cNvPicPr preferRelativeResize="0"/>
          <p:nvPr/>
        </p:nvPicPr>
        <p:blipFill rotWithShape="1">
          <a:blip r:embed="rId3">
            <a:alphaModFix amt="20000"/>
          </a:blip>
          <a:srcRect b="0" l="0" r="0" t="0"/>
          <a:stretch/>
        </p:blipFill>
        <p:spPr>
          <a:xfrm>
            <a:off x="3364977" y="1992789"/>
            <a:ext cx="1038225" cy="1019175"/>
          </a:xfrm>
          <a:prstGeom prst="rect">
            <a:avLst/>
          </a:prstGeom>
          <a:noFill/>
          <a:ln>
            <a:noFill/>
          </a:ln>
        </p:spPr>
      </p:pic>
      <p:pic>
        <p:nvPicPr>
          <p:cNvPr descr="Icon&#10;&#10;Description automatically generated" id="303" name="Google Shape;303;p19"/>
          <p:cNvPicPr preferRelativeResize="0"/>
          <p:nvPr/>
        </p:nvPicPr>
        <p:blipFill rotWithShape="1">
          <a:blip r:embed="rId3">
            <a:alphaModFix amt="20000"/>
          </a:blip>
          <a:srcRect b="0" l="0" r="0" t="0"/>
          <a:stretch/>
        </p:blipFill>
        <p:spPr>
          <a:xfrm>
            <a:off x="6308566" y="5501960"/>
            <a:ext cx="1038225" cy="1019175"/>
          </a:xfrm>
          <a:prstGeom prst="rect">
            <a:avLst/>
          </a:prstGeom>
          <a:noFill/>
          <a:ln>
            <a:noFill/>
          </a:ln>
        </p:spPr>
      </p:pic>
      <p:pic>
        <p:nvPicPr>
          <p:cNvPr descr="Icon&#10;&#10;Description automatically generated" id="304" name="Google Shape;304;p19"/>
          <p:cNvPicPr preferRelativeResize="0"/>
          <p:nvPr/>
        </p:nvPicPr>
        <p:blipFill rotWithShape="1">
          <a:blip r:embed="rId3">
            <a:alphaModFix amt="20000"/>
          </a:blip>
          <a:srcRect b="0" l="0" r="0" t="0"/>
          <a:stretch/>
        </p:blipFill>
        <p:spPr>
          <a:xfrm>
            <a:off x="2092531" y="4922615"/>
            <a:ext cx="1038225" cy="1019175"/>
          </a:xfrm>
          <a:prstGeom prst="rect">
            <a:avLst/>
          </a:prstGeom>
          <a:noFill/>
          <a:ln>
            <a:noFill/>
          </a:ln>
        </p:spPr>
      </p:pic>
      <p:pic>
        <p:nvPicPr>
          <p:cNvPr descr="Icon&#10;&#10;Description automatically generated" id="305" name="Google Shape;305;p19"/>
          <p:cNvPicPr preferRelativeResize="0"/>
          <p:nvPr/>
        </p:nvPicPr>
        <p:blipFill rotWithShape="1">
          <a:blip r:embed="rId3">
            <a:alphaModFix amt="20000"/>
          </a:blip>
          <a:srcRect b="0" l="0" r="0" t="0"/>
          <a:stretch/>
        </p:blipFill>
        <p:spPr>
          <a:xfrm>
            <a:off x="8537415" y="1551159"/>
            <a:ext cx="1038225" cy="1019175"/>
          </a:xfrm>
          <a:prstGeom prst="rect">
            <a:avLst/>
          </a:prstGeom>
          <a:noFill/>
          <a:ln>
            <a:noFill/>
          </a:ln>
        </p:spPr>
      </p:pic>
      <p:pic>
        <p:nvPicPr>
          <p:cNvPr descr="Icon&#10;&#10;Description automatically generated" id="306" name="Google Shape;306;p19"/>
          <p:cNvPicPr preferRelativeResize="0"/>
          <p:nvPr/>
        </p:nvPicPr>
        <p:blipFill rotWithShape="1">
          <a:blip r:embed="rId3">
            <a:alphaModFix amt="20000"/>
          </a:blip>
          <a:srcRect b="0" l="0" r="0" t="0"/>
          <a:stretch/>
        </p:blipFill>
        <p:spPr>
          <a:xfrm>
            <a:off x="776736" y="1108297"/>
            <a:ext cx="1038225" cy="1019175"/>
          </a:xfrm>
          <a:prstGeom prst="rect">
            <a:avLst/>
          </a:prstGeom>
          <a:noFill/>
          <a:ln>
            <a:noFill/>
          </a:ln>
        </p:spPr>
      </p:pic>
      <p:pic>
        <p:nvPicPr>
          <p:cNvPr descr="Icon&#10;&#10;Description automatically generated" id="307" name="Google Shape;307;p19"/>
          <p:cNvPicPr preferRelativeResize="0"/>
          <p:nvPr/>
        </p:nvPicPr>
        <p:blipFill rotWithShape="1">
          <a:blip r:embed="rId3">
            <a:alphaModFix amt="20000"/>
          </a:blip>
          <a:srcRect b="0" l="0" r="0" t="0"/>
          <a:stretch/>
        </p:blipFill>
        <p:spPr>
          <a:xfrm>
            <a:off x="4020121" y="5897654"/>
            <a:ext cx="1038225" cy="1019175"/>
          </a:xfrm>
          <a:prstGeom prst="rect">
            <a:avLst/>
          </a:prstGeom>
          <a:noFill/>
          <a:ln>
            <a:noFill/>
          </a:ln>
        </p:spPr>
      </p:pic>
      <p:sp>
        <p:nvSpPr>
          <p:cNvPr id="308" name="Google Shape;308;p19"/>
          <p:cNvSpPr txBox="1"/>
          <p:nvPr/>
        </p:nvSpPr>
        <p:spPr>
          <a:xfrm>
            <a:off x="1036192" y="3329317"/>
            <a:ext cx="219486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400" u="none" cap="none" strike="noStrike">
                <a:solidFill>
                  <a:srgbClr val="FF8700"/>
                </a:solidFill>
                <a:latin typeface="Arial"/>
                <a:ea typeface="Arial"/>
                <a:cs typeface="Arial"/>
                <a:sym typeface="Arial"/>
              </a:rPr>
              <a:t>?</a:t>
            </a:r>
            <a:endParaRPr/>
          </a:p>
        </p:txBody>
      </p:sp>
      <p:sp>
        <p:nvSpPr>
          <p:cNvPr id="309" name="Google Shape;309;p19"/>
          <p:cNvSpPr txBox="1"/>
          <p:nvPr/>
        </p:nvSpPr>
        <p:spPr>
          <a:xfrm>
            <a:off x="200436" y="1413829"/>
            <a:ext cx="219486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400" u="none" cap="none" strike="noStrike">
                <a:solidFill>
                  <a:srgbClr val="FF8700"/>
                </a:solidFill>
                <a:latin typeface="Arial"/>
                <a:ea typeface="Arial"/>
                <a:cs typeface="Arial"/>
                <a:sym typeface="Arial"/>
              </a:rPr>
              <a:t>?</a:t>
            </a:r>
            <a:endParaRPr/>
          </a:p>
        </p:txBody>
      </p:sp>
      <p:sp>
        <p:nvSpPr>
          <p:cNvPr id="310" name="Google Shape;310;p19"/>
          <p:cNvSpPr txBox="1"/>
          <p:nvPr/>
        </p:nvSpPr>
        <p:spPr>
          <a:xfrm>
            <a:off x="7959092" y="1836074"/>
            <a:ext cx="219486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400" u="none" cap="none" strike="noStrike">
                <a:solidFill>
                  <a:srgbClr val="FF8700"/>
                </a:solidFill>
                <a:latin typeface="Arial"/>
                <a:ea typeface="Arial"/>
                <a:cs typeface="Arial"/>
                <a:sym typeface="Arial"/>
              </a:rPr>
              <a:t>?</a:t>
            </a:r>
            <a:endParaRPr/>
          </a:p>
        </p:txBody>
      </p:sp>
      <p:sp>
        <p:nvSpPr>
          <p:cNvPr id="311" name="Google Shape;311;p19"/>
          <p:cNvSpPr txBox="1"/>
          <p:nvPr/>
        </p:nvSpPr>
        <p:spPr>
          <a:xfrm>
            <a:off x="5730243" y="5780714"/>
            <a:ext cx="219486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400" u="none" cap="none" strike="noStrike">
                <a:solidFill>
                  <a:srgbClr val="FF8700"/>
                </a:solidFill>
                <a:latin typeface="Arial"/>
                <a:ea typeface="Arial"/>
                <a:cs typeface="Arial"/>
                <a:sym typeface="Arial"/>
              </a:rPr>
              <a:t>?</a:t>
            </a:r>
            <a:endParaRPr/>
          </a:p>
        </p:txBody>
      </p:sp>
      <p:sp>
        <p:nvSpPr>
          <p:cNvPr id="312" name="Google Shape;312;p19"/>
          <p:cNvSpPr txBox="1"/>
          <p:nvPr/>
        </p:nvSpPr>
        <p:spPr>
          <a:xfrm>
            <a:off x="1514208" y="5241393"/>
            <a:ext cx="219486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400" u="none" cap="none" strike="noStrike">
                <a:solidFill>
                  <a:srgbClr val="FF8700"/>
                </a:solidFill>
                <a:latin typeface="Arial"/>
                <a:ea typeface="Arial"/>
                <a:cs typeface="Arial"/>
                <a:sym typeface="Arial"/>
              </a:rPr>
              <a:t>?</a:t>
            </a:r>
            <a:endParaRPr/>
          </a:p>
        </p:txBody>
      </p:sp>
      <p:sp>
        <p:nvSpPr>
          <p:cNvPr id="313" name="Google Shape;313;p19"/>
          <p:cNvSpPr txBox="1"/>
          <p:nvPr/>
        </p:nvSpPr>
        <p:spPr>
          <a:xfrm>
            <a:off x="2786654" y="2292263"/>
            <a:ext cx="219486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400" u="none" cap="none" strike="noStrike">
                <a:solidFill>
                  <a:srgbClr val="FF8700"/>
                </a:solidFill>
                <a:latin typeface="Arial"/>
                <a:ea typeface="Arial"/>
                <a:cs typeface="Arial"/>
                <a:sym typeface="Arial"/>
              </a:rPr>
              <a:t>?</a:t>
            </a:r>
            <a:endParaRPr/>
          </a:p>
        </p:txBody>
      </p:sp>
      <p:sp>
        <p:nvSpPr>
          <p:cNvPr id="314" name="Google Shape;314;p19"/>
          <p:cNvSpPr/>
          <p:nvPr/>
        </p:nvSpPr>
        <p:spPr>
          <a:xfrm rot="8454897">
            <a:off x="5102422" y="4173842"/>
            <a:ext cx="504827" cy="458685"/>
          </a:xfrm>
          <a:prstGeom prst="arc">
            <a:avLst>
              <a:gd fmla="val 16200000" name="adj1"/>
              <a:gd fmla="val 0" name="adj2"/>
            </a:avLst>
          </a:prstGeom>
          <a:noFill/>
          <a:ln cap="flat" cmpd="sng" w="381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15" name="Google Shape;315;p19"/>
          <p:cNvSpPr/>
          <p:nvPr/>
        </p:nvSpPr>
        <p:spPr>
          <a:xfrm>
            <a:off x="5190443" y="4324637"/>
            <a:ext cx="73707"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6" name="Google Shape;316;p19"/>
          <p:cNvSpPr/>
          <p:nvPr/>
        </p:nvSpPr>
        <p:spPr>
          <a:xfrm>
            <a:off x="5376964" y="4324637"/>
            <a:ext cx="104079"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17" name="Google Shape;317;p19"/>
          <p:cNvCxnSpPr/>
          <p:nvPr/>
        </p:nvCxnSpPr>
        <p:spPr>
          <a:xfrm>
            <a:off x="4114800" y="3989392"/>
            <a:ext cx="734631" cy="335245"/>
          </a:xfrm>
          <a:prstGeom prst="straightConnector1">
            <a:avLst/>
          </a:prstGeom>
          <a:noFill/>
          <a:ln cap="flat" cmpd="sng" w="57150">
            <a:solidFill>
              <a:srgbClr val="F5913F"/>
            </a:solidFill>
            <a:prstDash val="solid"/>
            <a:round/>
            <a:headEnd len="sm" w="sm" type="none"/>
            <a:tailEnd len="med" w="med" type="triangle"/>
          </a:ln>
        </p:spPr>
      </p:cxnSp>
      <p:sp>
        <p:nvSpPr>
          <p:cNvPr id="318" name="Google Shape;318;p19"/>
          <p:cNvSpPr txBox="1"/>
          <p:nvPr/>
        </p:nvSpPr>
        <p:spPr>
          <a:xfrm>
            <a:off x="3283804" y="3483255"/>
            <a:ext cx="158162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200" u="none" cap="none" strike="noStrike">
                <a:solidFill>
                  <a:srgbClr val="A35F0C"/>
                </a:solidFill>
                <a:latin typeface="Arial"/>
                <a:ea typeface="Arial"/>
                <a:cs typeface="Arial"/>
                <a:sym typeface="Arial"/>
              </a:rPr>
              <a:t>This could be </a:t>
            </a:r>
            <a:r>
              <a:rPr b="1" i="0" lang="en-GB" sz="1800" u="none" cap="none" strike="noStrike">
                <a:solidFill>
                  <a:srgbClr val="A35F0C"/>
                </a:solidFill>
                <a:latin typeface="Arial"/>
                <a:ea typeface="Arial"/>
                <a:cs typeface="Arial"/>
                <a:sym typeface="Arial"/>
              </a:rPr>
              <a:t>you !</a:t>
            </a:r>
            <a:endParaRPr b="1" i="0" sz="1400" u="none" cap="none" strike="noStrike">
              <a:solidFill>
                <a:srgbClr val="A35F0C"/>
              </a:solidFill>
              <a:latin typeface="Arial"/>
              <a:ea typeface="Arial"/>
              <a:cs typeface="Arial"/>
              <a:sym typeface="Arial"/>
            </a:endParaRPr>
          </a:p>
        </p:txBody>
      </p:sp>
      <p:cxnSp>
        <p:nvCxnSpPr>
          <p:cNvPr id="319" name="Google Shape;319;p19"/>
          <p:cNvCxnSpPr/>
          <p:nvPr/>
        </p:nvCxnSpPr>
        <p:spPr>
          <a:xfrm flipH="1">
            <a:off x="6996875" y="2245147"/>
            <a:ext cx="233822" cy="405154"/>
          </a:xfrm>
          <a:prstGeom prst="straightConnector1">
            <a:avLst/>
          </a:prstGeom>
          <a:noFill/>
          <a:ln cap="flat" cmpd="sng" w="57150">
            <a:solidFill>
              <a:srgbClr val="F5913F"/>
            </a:solidFill>
            <a:prstDash val="solid"/>
            <a:round/>
            <a:headEnd len="sm" w="sm" type="none"/>
            <a:tailEnd len="med" w="med" type="triangle"/>
          </a:ln>
        </p:spPr>
      </p:cxnSp>
      <p:sp>
        <p:nvSpPr>
          <p:cNvPr id="320" name="Google Shape;320;p19"/>
          <p:cNvSpPr/>
          <p:nvPr/>
        </p:nvSpPr>
        <p:spPr>
          <a:xfrm rot="8454897">
            <a:off x="6327300" y="2780938"/>
            <a:ext cx="504827" cy="458685"/>
          </a:xfrm>
          <a:prstGeom prst="arc">
            <a:avLst>
              <a:gd fmla="val 16200000" name="adj1"/>
              <a:gd fmla="val 0" name="adj2"/>
            </a:avLst>
          </a:prstGeom>
          <a:noFill/>
          <a:ln cap="flat" cmpd="sng" w="381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1" name="Google Shape;321;p19"/>
          <p:cNvSpPr/>
          <p:nvPr/>
        </p:nvSpPr>
        <p:spPr>
          <a:xfrm>
            <a:off x="6415321" y="2931733"/>
            <a:ext cx="73707"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2" name="Google Shape;322;p19"/>
          <p:cNvSpPr/>
          <p:nvPr/>
        </p:nvSpPr>
        <p:spPr>
          <a:xfrm>
            <a:off x="6601842" y="2931733"/>
            <a:ext cx="104079"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3" name="Google Shape;323;p19"/>
          <p:cNvSpPr/>
          <p:nvPr/>
        </p:nvSpPr>
        <p:spPr>
          <a:xfrm rot="8454897">
            <a:off x="4289680" y="6091584"/>
            <a:ext cx="504827" cy="458685"/>
          </a:xfrm>
          <a:prstGeom prst="arc">
            <a:avLst>
              <a:gd fmla="val 16200000" name="adj1"/>
              <a:gd fmla="val 0" name="adj2"/>
            </a:avLst>
          </a:prstGeom>
          <a:noFill/>
          <a:ln cap="flat" cmpd="sng" w="381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
        <p:nvSpPr>
          <p:cNvPr id="324" name="Google Shape;324;p19"/>
          <p:cNvSpPr/>
          <p:nvPr/>
        </p:nvSpPr>
        <p:spPr>
          <a:xfrm>
            <a:off x="4377701" y="6242379"/>
            <a:ext cx="73707"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325" name="Google Shape;325;p19"/>
          <p:cNvSpPr/>
          <p:nvPr/>
        </p:nvSpPr>
        <p:spPr>
          <a:xfrm>
            <a:off x="4564222" y="6242379"/>
            <a:ext cx="104079"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326" name="Google Shape;326;p19"/>
          <p:cNvSpPr/>
          <p:nvPr/>
        </p:nvSpPr>
        <p:spPr>
          <a:xfrm rot="8454897">
            <a:off x="8064964" y="4516666"/>
            <a:ext cx="504827" cy="458685"/>
          </a:xfrm>
          <a:prstGeom prst="arc">
            <a:avLst>
              <a:gd fmla="val 16200000" name="adj1"/>
              <a:gd fmla="val 0" name="adj2"/>
            </a:avLst>
          </a:prstGeom>
          <a:noFill/>
          <a:ln cap="flat" cmpd="sng" w="381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7" name="Google Shape;327;p19"/>
          <p:cNvSpPr/>
          <p:nvPr/>
        </p:nvSpPr>
        <p:spPr>
          <a:xfrm>
            <a:off x="8152985" y="4667461"/>
            <a:ext cx="73707"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8" name="Google Shape;328;p19"/>
          <p:cNvSpPr/>
          <p:nvPr/>
        </p:nvSpPr>
        <p:spPr>
          <a:xfrm>
            <a:off x="8339506" y="4667461"/>
            <a:ext cx="104079" cy="145763"/>
          </a:xfrm>
          <a:prstGeom prst="ellipse">
            <a:avLst/>
          </a:prstGeom>
          <a:solidFill>
            <a:schemeClr val="accent2"/>
          </a:solidFill>
          <a:ln cap="flat" cmpd="sng" w="25400">
            <a:solidFill>
              <a:srgbClr val="FF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29" name="Google Shape;329;p19"/>
          <p:cNvCxnSpPr/>
          <p:nvPr/>
        </p:nvCxnSpPr>
        <p:spPr>
          <a:xfrm flipH="1" rot="10800000">
            <a:off x="3330379" y="6658085"/>
            <a:ext cx="566520" cy="252872"/>
          </a:xfrm>
          <a:prstGeom prst="straightConnector1">
            <a:avLst/>
          </a:prstGeom>
          <a:noFill/>
          <a:ln cap="flat" cmpd="sng" w="57150">
            <a:solidFill>
              <a:srgbClr val="F5913F"/>
            </a:solidFill>
            <a:prstDash val="solid"/>
            <a:round/>
            <a:headEnd len="sm" w="sm" type="none"/>
            <a:tailEnd len="med" w="med" type="triangle"/>
          </a:ln>
        </p:spPr>
      </p:cxnSp>
      <p:cxnSp>
        <p:nvCxnSpPr>
          <p:cNvPr id="330" name="Google Shape;330;p19"/>
          <p:cNvCxnSpPr/>
          <p:nvPr/>
        </p:nvCxnSpPr>
        <p:spPr>
          <a:xfrm flipH="1">
            <a:off x="8792100" y="4250692"/>
            <a:ext cx="351900" cy="219708"/>
          </a:xfrm>
          <a:prstGeom prst="straightConnector1">
            <a:avLst/>
          </a:prstGeom>
          <a:noFill/>
          <a:ln cap="flat" cmpd="sng" w="57150">
            <a:solidFill>
              <a:srgbClr val="F5913F"/>
            </a:solidFill>
            <a:prstDash val="solid"/>
            <a:round/>
            <a:headEnd len="sm" w="sm" type="none"/>
            <a:tailEnd len="med" w="med" type="triangle"/>
          </a:ln>
        </p:spPr>
      </p:cxnSp>
      <p:sp>
        <p:nvSpPr>
          <p:cNvPr id="331" name="Google Shape;331;p19"/>
          <p:cNvSpPr txBox="1"/>
          <p:nvPr/>
        </p:nvSpPr>
        <p:spPr>
          <a:xfrm>
            <a:off x="7113565" y="1844885"/>
            <a:ext cx="15816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A35F0C"/>
                </a:solidFill>
                <a:latin typeface="Arial"/>
                <a:ea typeface="Arial"/>
                <a:cs typeface="Arial"/>
                <a:sym typeface="Arial"/>
              </a:rPr>
              <a:t>new !</a:t>
            </a:r>
            <a:endParaRPr b="1" i="0" sz="1400" u="none" cap="none" strike="noStrike">
              <a:solidFill>
                <a:srgbClr val="A35F0C"/>
              </a:solidFill>
              <a:latin typeface="Arial"/>
              <a:ea typeface="Arial"/>
              <a:cs typeface="Arial"/>
              <a:sym typeface="Arial"/>
            </a:endParaRPr>
          </a:p>
        </p:txBody>
      </p:sp>
      <p:sp>
        <p:nvSpPr>
          <p:cNvPr id="332" name="Google Shape;332;p19"/>
          <p:cNvSpPr txBox="1"/>
          <p:nvPr/>
        </p:nvSpPr>
        <p:spPr>
          <a:xfrm>
            <a:off x="9056526" y="3852587"/>
            <a:ext cx="15816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A35F0C"/>
                </a:solidFill>
                <a:latin typeface="Arial"/>
                <a:ea typeface="Arial"/>
                <a:cs typeface="Arial"/>
                <a:sym typeface="Arial"/>
              </a:rPr>
              <a:t>new !</a:t>
            </a:r>
            <a:endParaRPr b="1" i="0" sz="1400" u="none" cap="none" strike="noStrike">
              <a:solidFill>
                <a:srgbClr val="A35F0C"/>
              </a:solidFill>
              <a:latin typeface="Arial"/>
              <a:ea typeface="Arial"/>
              <a:cs typeface="Arial"/>
              <a:sym typeface="Arial"/>
            </a:endParaRPr>
          </a:p>
        </p:txBody>
      </p:sp>
      <p:sp>
        <p:nvSpPr>
          <p:cNvPr id="333" name="Google Shape;333;p19"/>
          <p:cNvSpPr txBox="1"/>
          <p:nvPr/>
        </p:nvSpPr>
        <p:spPr>
          <a:xfrm>
            <a:off x="2447581" y="6830877"/>
            <a:ext cx="15816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A35F0C"/>
                </a:solidFill>
                <a:latin typeface="Arial"/>
                <a:ea typeface="Arial"/>
                <a:cs typeface="Arial"/>
                <a:sym typeface="Arial"/>
              </a:rPr>
              <a:t>new !</a:t>
            </a:r>
            <a:endParaRPr b="1" i="0" sz="1400" u="none" cap="none" strike="noStrike">
              <a:solidFill>
                <a:srgbClr val="A35F0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
          <p:cNvSpPr/>
          <p:nvPr/>
        </p:nvSpPr>
        <p:spPr>
          <a:xfrm>
            <a:off x="225537" y="5595620"/>
            <a:ext cx="9628563" cy="616449"/>
          </a:xfrm>
          <a:prstGeom prst="rect">
            <a:avLst/>
          </a:prstGeom>
          <a:solidFill>
            <a:srgbClr val="DDD9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9" name="Google Shape;179;p2"/>
          <p:cNvSpPr/>
          <p:nvPr/>
        </p:nvSpPr>
        <p:spPr>
          <a:xfrm>
            <a:off x="226030" y="3744670"/>
            <a:ext cx="9628563" cy="61644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0" name="Google Shape;180;p2"/>
          <p:cNvSpPr/>
          <p:nvPr/>
        </p:nvSpPr>
        <p:spPr>
          <a:xfrm>
            <a:off x="225784" y="3132506"/>
            <a:ext cx="9628563" cy="616449"/>
          </a:xfrm>
          <a:prstGeom prst="rect">
            <a:avLst/>
          </a:prstGeom>
          <a:solidFill>
            <a:srgbClr val="DDD9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 name="Google Shape;181;p2"/>
          <p:cNvSpPr/>
          <p:nvPr/>
        </p:nvSpPr>
        <p:spPr>
          <a:xfrm>
            <a:off x="226030" y="2001770"/>
            <a:ext cx="9628563" cy="616449"/>
          </a:xfrm>
          <a:prstGeom prst="rect">
            <a:avLst/>
          </a:prstGeom>
          <a:solidFill>
            <a:srgbClr val="DDD9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 name="Google Shape;182;p2"/>
          <p:cNvSpPr/>
          <p:nvPr/>
        </p:nvSpPr>
        <p:spPr>
          <a:xfrm>
            <a:off x="225538" y="1385321"/>
            <a:ext cx="9629055" cy="61644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3" name="Google Shape;183;p2"/>
          <p:cNvSpPr txBox="1"/>
          <p:nvPr/>
        </p:nvSpPr>
        <p:spPr>
          <a:xfrm>
            <a:off x="503997" y="143761"/>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Agenda</a:t>
            </a:r>
            <a:endParaRPr b="1" i="0" sz="4400" u="none" cap="none" strike="noStrike">
              <a:solidFill>
                <a:srgbClr val="FF8700"/>
              </a:solidFill>
              <a:latin typeface="Arial"/>
              <a:ea typeface="Arial"/>
              <a:cs typeface="Arial"/>
              <a:sym typeface="Arial"/>
            </a:endParaRPr>
          </a:p>
        </p:txBody>
      </p:sp>
      <p:sp>
        <p:nvSpPr>
          <p:cNvPr id="184" name="Google Shape;184;p2"/>
          <p:cNvSpPr/>
          <p:nvPr/>
        </p:nvSpPr>
        <p:spPr>
          <a:xfrm>
            <a:off x="225538" y="2618219"/>
            <a:ext cx="9628563" cy="51884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2"/>
          <p:cNvSpPr/>
          <p:nvPr/>
        </p:nvSpPr>
        <p:spPr>
          <a:xfrm>
            <a:off x="225538" y="4974556"/>
            <a:ext cx="9628563" cy="61644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 name="Google Shape;186;p2"/>
          <p:cNvSpPr/>
          <p:nvPr/>
        </p:nvSpPr>
        <p:spPr>
          <a:xfrm>
            <a:off x="225537" y="4362722"/>
            <a:ext cx="9628563" cy="616449"/>
          </a:xfrm>
          <a:prstGeom prst="rect">
            <a:avLst/>
          </a:prstGeom>
          <a:solidFill>
            <a:srgbClr val="DDD9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 name="Google Shape;187;p2"/>
          <p:cNvSpPr txBox="1"/>
          <p:nvPr/>
        </p:nvSpPr>
        <p:spPr>
          <a:xfrm>
            <a:off x="503997" y="1550135"/>
            <a:ext cx="9071640" cy="4732396"/>
          </a:xfrm>
          <a:prstGeom prst="rect">
            <a:avLst/>
          </a:prstGeom>
          <a:noFill/>
          <a:ln>
            <a:noFill/>
          </a:ln>
        </p:spPr>
        <p:txBody>
          <a:bodyPr anchorCtr="0" anchor="t" bIns="0" lIns="0" spcFirstLastPara="1" rIns="0" wrap="square" tIns="0">
            <a:noAutofit/>
          </a:bodyPr>
          <a:lstStyle/>
          <a:p>
            <a:pPr indent="0" lvl="0" marL="139750" marR="0" rtl="0" algn="l">
              <a:lnSpc>
                <a:spcPct val="100000"/>
              </a:lnSpc>
              <a:spcBef>
                <a:spcPts val="0"/>
              </a:spcBef>
              <a:spcAft>
                <a:spcPts val="0"/>
              </a:spcAft>
              <a:buNone/>
            </a:pPr>
            <a:r>
              <a:rPr b="0" i="0" lang="en-GB" sz="2700" u="none" cap="none" strike="noStrike">
                <a:solidFill>
                  <a:srgbClr val="000000"/>
                </a:solidFill>
                <a:latin typeface="Arial"/>
                <a:ea typeface="Arial"/>
                <a:cs typeface="Arial"/>
                <a:sym typeface="Arial"/>
              </a:rPr>
              <a:t>Welcome and Introductions</a:t>
            </a:r>
            <a:endParaRPr/>
          </a:p>
          <a:p>
            <a:pPr indent="0" lvl="0" marL="139750" marR="0" rtl="0" algn="l">
              <a:lnSpc>
                <a:spcPct val="100000"/>
              </a:lnSpc>
              <a:spcBef>
                <a:spcPts val="1417"/>
              </a:spcBef>
              <a:spcAft>
                <a:spcPts val="0"/>
              </a:spcAft>
              <a:buNone/>
            </a:pPr>
            <a:r>
              <a:rPr b="0" i="0" lang="en-GB" sz="2700" u="none" cap="none" strike="noStrike">
                <a:solidFill>
                  <a:srgbClr val="000000"/>
                </a:solidFill>
                <a:latin typeface="Arial"/>
                <a:ea typeface="Arial"/>
                <a:cs typeface="Arial"/>
                <a:sym typeface="Arial"/>
              </a:rPr>
              <a:t>Attendance and membership</a:t>
            </a:r>
            <a:endParaRPr/>
          </a:p>
          <a:p>
            <a:pPr indent="0" lvl="0" marL="139750" marR="0" rtl="0" algn="l">
              <a:lnSpc>
                <a:spcPct val="100000"/>
              </a:lnSpc>
              <a:spcBef>
                <a:spcPts val="1417"/>
              </a:spcBef>
              <a:spcAft>
                <a:spcPts val="0"/>
              </a:spcAft>
              <a:buNone/>
            </a:pPr>
            <a:r>
              <a:rPr b="0" i="0" lang="en-GB" sz="2700" u="none" cap="none" strike="noStrike">
                <a:solidFill>
                  <a:srgbClr val="000000"/>
                </a:solidFill>
                <a:latin typeface="Arial"/>
                <a:ea typeface="Arial"/>
                <a:cs typeface="Arial"/>
                <a:sym typeface="Arial"/>
              </a:rPr>
              <a:t>Election of the Board</a:t>
            </a:r>
            <a:endParaRPr/>
          </a:p>
          <a:p>
            <a:pPr indent="0" lvl="0" marL="139750" marR="0" rtl="0" algn="l">
              <a:lnSpc>
                <a:spcPct val="100000"/>
              </a:lnSpc>
              <a:spcBef>
                <a:spcPts val="1417"/>
              </a:spcBef>
              <a:spcAft>
                <a:spcPts val="0"/>
              </a:spcAft>
              <a:buNone/>
            </a:pPr>
            <a:r>
              <a:rPr b="0" i="0" lang="en-GB" sz="2700" u="none" cap="none" strike="noStrike">
                <a:solidFill>
                  <a:srgbClr val="000000"/>
                </a:solidFill>
                <a:latin typeface="Arial"/>
                <a:ea typeface="Arial"/>
                <a:cs typeface="Arial"/>
                <a:sym typeface="Arial"/>
              </a:rPr>
              <a:t>Resolutions</a:t>
            </a:r>
            <a:endParaRPr/>
          </a:p>
          <a:p>
            <a:pPr indent="0" lvl="0" marL="139750" marR="0" rtl="0" algn="l">
              <a:lnSpc>
                <a:spcPct val="100000"/>
              </a:lnSpc>
              <a:spcBef>
                <a:spcPts val="1417"/>
              </a:spcBef>
              <a:spcAft>
                <a:spcPts val="0"/>
              </a:spcAft>
              <a:buNone/>
            </a:pPr>
            <a:r>
              <a:rPr b="0" i="0" lang="en-GB" sz="2700" u="none" cap="none" strike="noStrike">
                <a:solidFill>
                  <a:srgbClr val="000000"/>
                </a:solidFill>
                <a:latin typeface="Arial"/>
                <a:ea typeface="Arial"/>
                <a:cs typeface="Arial"/>
                <a:sym typeface="Arial"/>
              </a:rPr>
              <a:t>Chair’s Report</a:t>
            </a:r>
            <a:endParaRPr/>
          </a:p>
          <a:p>
            <a:pPr indent="0" lvl="0" marL="139750" marR="0" rtl="0" algn="l">
              <a:lnSpc>
                <a:spcPct val="100000"/>
              </a:lnSpc>
              <a:spcBef>
                <a:spcPts val="1417"/>
              </a:spcBef>
              <a:spcAft>
                <a:spcPts val="0"/>
              </a:spcAft>
              <a:buNone/>
            </a:pPr>
            <a:r>
              <a:rPr b="0" i="0" lang="en-GB" sz="2700" u="none" cap="none" strike="noStrike">
                <a:solidFill>
                  <a:srgbClr val="000000"/>
                </a:solidFill>
                <a:latin typeface="Arial"/>
                <a:ea typeface="Arial"/>
                <a:cs typeface="Arial"/>
                <a:sym typeface="Arial"/>
              </a:rPr>
              <a:t>Operations Report</a:t>
            </a:r>
            <a:endParaRPr/>
          </a:p>
          <a:p>
            <a:pPr indent="0" lvl="0" marL="139750" marR="0" rtl="0" algn="l">
              <a:lnSpc>
                <a:spcPct val="100000"/>
              </a:lnSpc>
              <a:spcBef>
                <a:spcPts val="1417"/>
              </a:spcBef>
              <a:spcAft>
                <a:spcPts val="0"/>
              </a:spcAft>
              <a:buNone/>
            </a:pPr>
            <a:r>
              <a:rPr b="0" i="0" lang="en-GB" sz="2700" u="none" cap="none" strike="noStrike">
                <a:solidFill>
                  <a:srgbClr val="000000"/>
                </a:solidFill>
                <a:latin typeface="Arial"/>
                <a:ea typeface="Arial"/>
                <a:cs typeface="Arial"/>
                <a:sym typeface="Arial"/>
              </a:rPr>
              <a:t>Treasurer's Report</a:t>
            </a:r>
            <a:endParaRPr b="0" i="0" sz="2700" u="none" cap="none" strike="noStrike">
              <a:solidFill>
                <a:srgbClr val="000000"/>
              </a:solidFill>
              <a:latin typeface="Arial"/>
              <a:ea typeface="Arial"/>
              <a:cs typeface="Arial"/>
              <a:sym typeface="Arial"/>
            </a:endParaRPr>
          </a:p>
          <a:p>
            <a:pPr indent="0" lvl="0" marL="139750" marR="0" rtl="0" algn="l">
              <a:lnSpc>
                <a:spcPct val="100000"/>
              </a:lnSpc>
              <a:spcBef>
                <a:spcPts val="1417"/>
              </a:spcBef>
              <a:spcAft>
                <a:spcPts val="0"/>
              </a:spcAft>
              <a:buNone/>
            </a:pPr>
            <a:r>
              <a:rPr b="0" i="0" lang="en-GB" sz="2700" u="none" cap="none" strike="noStrike">
                <a:solidFill>
                  <a:srgbClr val="000000"/>
                </a:solidFill>
                <a:latin typeface="Arial"/>
                <a:ea typeface="Arial"/>
                <a:cs typeface="Arial"/>
                <a:sym typeface="Arial"/>
              </a:rPr>
              <a:t>Communications Report</a:t>
            </a:r>
            <a:endParaRPr/>
          </a:p>
          <a:p>
            <a:pPr indent="0" lvl="0" marL="139750" marR="0" rtl="0" algn="l">
              <a:lnSpc>
                <a:spcPct val="100000"/>
              </a:lnSpc>
              <a:spcBef>
                <a:spcPts val="1417"/>
              </a:spcBef>
              <a:spcAft>
                <a:spcPts val="0"/>
              </a:spcAft>
              <a:buNone/>
            </a:pPr>
            <a:r>
              <a:t/>
            </a:r>
            <a:endParaRPr b="0" i="0" sz="2700" u="none" cap="none" strike="noStrike">
              <a:solidFill>
                <a:srgbClr val="000000"/>
              </a:solidFill>
              <a:latin typeface="Arial"/>
              <a:ea typeface="Arial"/>
              <a:cs typeface="Arial"/>
              <a:sym typeface="Arial"/>
            </a:endParaRPr>
          </a:p>
          <a:p>
            <a:pPr indent="0" lvl="0" marL="139750" marR="0" rtl="0" algn="l">
              <a:lnSpc>
                <a:spcPct val="100000"/>
              </a:lnSpc>
              <a:spcBef>
                <a:spcPts val="1417"/>
              </a:spcBef>
              <a:spcAft>
                <a:spcPts val="0"/>
              </a:spcAft>
              <a:buNone/>
            </a:pPr>
            <a:r>
              <a:t/>
            </a:r>
            <a:endParaRPr b="0" i="0" sz="27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0"/>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Operations Report</a:t>
            </a:r>
            <a:endParaRPr b="0" i="0" sz="5400" u="none" cap="none" strike="noStrike">
              <a:solidFill>
                <a:srgbClr val="000000"/>
              </a:solidFill>
              <a:latin typeface="Arial"/>
              <a:ea typeface="Arial"/>
              <a:cs typeface="Arial"/>
              <a:sym typeface="Arial"/>
            </a:endParaRPr>
          </a:p>
        </p:txBody>
      </p:sp>
      <p:pic>
        <p:nvPicPr>
          <p:cNvPr descr="Icon&#10;&#10;Description automatically generated" id="339" name="Google Shape;339;p20"/>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1"/>
          <p:cNvSpPr/>
          <p:nvPr/>
        </p:nvSpPr>
        <p:spPr>
          <a:xfrm>
            <a:off x="504000" y="30276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Sheffield Renewables Operations</a:t>
            </a:r>
            <a:endParaRPr b="0" i="0" sz="4400" u="none" cap="none" strike="noStrike">
              <a:solidFill>
                <a:srgbClr val="000000"/>
              </a:solidFill>
              <a:latin typeface="Calibri"/>
              <a:ea typeface="Calibri"/>
              <a:cs typeface="Calibri"/>
              <a:sym typeface="Calibri"/>
            </a:endParaRPr>
          </a:p>
        </p:txBody>
      </p:sp>
      <p:sp>
        <p:nvSpPr>
          <p:cNvPr id="345" name="Google Shape;345;p21"/>
          <p:cNvSpPr/>
          <p:nvPr/>
        </p:nvSpPr>
        <p:spPr>
          <a:xfrm>
            <a:off x="503640" y="1562760"/>
            <a:ext cx="9072000" cy="4845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42900" lvl="0" marL="342900" marR="0" rtl="0" algn="l">
              <a:lnSpc>
                <a:spcPct val="100000"/>
              </a:lnSpc>
              <a:spcBef>
                <a:spcPts val="200"/>
              </a:spcBef>
              <a:spcAft>
                <a:spcPts val="0"/>
              </a:spcAft>
              <a:buClr>
                <a:srgbClr val="000000"/>
              </a:buClr>
              <a:buSzPts val="2400"/>
              <a:buFont typeface="Arial"/>
              <a:buChar char="•"/>
            </a:pPr>
            <a:r>
              <a:rPr b="1" i="0" lang="en-GB" sz="2400" u="none" cap="none" strike="noStrike">
                <a:solidFill>
                  <a:srgbClr val="000000"/>
                </a:solidFill>
                <a:latin typeface="Calibri"/>
                <a:ea typeface="Calibri"/>
                <a:cs typeface="Calibri"/>
                <a:sym typeface="Calibri"/>
              </a:rPr>
              <a:t>Over 1,302,432 kw/h (1.3 million) since start</a:t>
            </a:r>
            <a:endParaRPr/>
          </a:p>
          <a:p>
            <a:pPr indent="-190500" lvl="0" marL="342900" marR="0" rtl="0" algn="l">
              <a:lnSpc>
                <a:spcPct val="100000"/>
              </a:lnSpc>
              <a:spcBef>
                <a:spcPts val="3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3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3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2023</a:t>
            </a:r>
            <a:r>
              <a:rPr b="1" i="0" lang="en-GB" sz="2400" u="none" cap="none" strike="noStrike">
                <a:solidFill>
                  <a:srgbClr val="000000"/>
                </a:solidFill>
                <a:latin typeface="Calibri"/>
                <a:ea typeface="Calibri"/>
                <a:cs typeface="Calibri"/>
                <a:sym typeface="Calibri"/>
              </a:rPr>
              <a:t> warmest year ever </a:t>
            </a:r>
            <a:r>
              <a:rPr b="0" i="0" lang="en-GB" sz="2400" u="none" cap="none" strike="noStrike">
                <a:solidFill>
                  <a:srgbClr val="000000"/>
                </a:solidFill>
                <a:latin typeface="Calibri"/>
                <a:ea typeface="Calibri"/>
                <a:cs typeface="Calibri"/>
                <a:sym typeface="Calibri"/>
              </a:rPr>
              <a:t>but</a:t>
            </a:r>
            <a:r>
              <a:rPr b="1" i="0" lang="en-GB" sz="2400" u="none" cap="none" strike="noStrike">
                <a:solidFill>
                  <a:srgbClr val="000000"/>
                </a:solidFill>
                <a:latin typeface="Calibri"/>
                <a:ea typeface="Calibri"/>
                <a:cs typeface="Calibri"/>
                <a:sym typeface="Calibri"/>
              </a:rPr>
              <a:t> </a:t>
            </a:r>
            <a:r>
              <a:rPr b="0" i="0" lang="en-GB" sz="2400" u="none" cap="none" strike="noStrike">
                <a:solidFill>
                  <a:srgbClr val="000000"/>
                </a:solidFill>
                <a:latin typeface="Calibri"/>
                <a:ea typeface="Calibri"/>
                <a:cs typeface="Calibri"/>
                <a:sym typeface="Calibri"/>
              </a:rPr>
              <a:t>lower irradiance</a:t>
            </a:r>
            <a:endParaRPr/>
          </a:p>
          <a:p>
            <a:pPr indent="-190500" lvl="0" marL="342900" marR="0" rtl="0" algn="l">
              <a:lnSpc>
                <a:spcPct val="100000"/>
              </a:lnSpc>
              <a:spcBef>
                <a:spcPts val="3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3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3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One</a:t>
            </a:r>
            <a:r>
              <a:rPr b="1" i="0" lang="en-GB" sz="2400" u="none" cap="none" strike="noStrike">
                <a:solidFill>
                  <a:srgbClr val="000000"/>
                </a:solidFill>
                <a:latin typeface="Calibri"/>
                <a:ea typeface="Calibri"/>
                <a:cs typeface="Calibri"/>
                <a:sym typeface="Calibri"/>
              </a:rPr>
              <a:t> breakdown </a:t>
            </a:r>
            <a:r>
              <a:rPr b="0" i="0" lang="en-GB" sz="2400" u="none" cap="none" strike="noStrike">
                <a:solidFill>
                  <a:srgbClr val="000000"/>
                </a:solidFill>
                <a:latin typeface="Calibri"/>
                <a:ea typeface="Calibri"/>
                <a:cs typeface="Calibri"/>
                <a:sym typeface="Calibri"/>
              </a:rPr>
              <a:t>at Lembas (inverter failure) – resolved under warranty</a:t>
            </a:r>
            <a:endParaRPr/>
          </a:p>
          <a:p>
            <a:pPr indent="-190500" lvl="0" marL="342900" marR="0" rtl="0" algn="l">
              <a:lnSpc>
                <a:spcPct val="100000"/>
              </a:lnSpc>
              <a:spcBef>
                <a:spcPts val="3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3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300"/>
              </a:spcBef>
              <a:spcAft>
                <a:spcPts val="0"/>
              </a:spcAft>
              <a:buClr>
                <a:srgbClr val="000000"/>
              </a:buClr>
              <a:buSzPts val="2400"/>
              <a:buFont typeface="Arial"/>
              <a:buChar char="•"/>
            </a:pPr>
            <a:r>
              <a:rPr b="1" i="0" lang="en-GB" sz="2400" u="none" cap="none" strike="noStrike">
                <a:solidFill>
                  <a:srgbClr val="000000"/>
                </a:solidFill>
                <a:latin typeface="Calibri"/>
                <a:ea typeface="Calibri"/>
                <a:cs typeface="Calibri"/>
                <a:sym typeface="Calibri"/>
              </a:rPr>
              <a:t>Five Rivers </a:t>
            </a:r>
            <a:r>
              <a:rPr b="0" i="0" lang="en-GB" sz="2400" u="none" cap="none" strike="noStrike">
                <a:solidFill>
                  <a:srgbClr val="000000"/>
                </a:solidFill>
                <a:latin typeface="Calibri"/>
                <a:ea typeface="Calibri"/>
                <a:cs typeface="Calibri"/>
                <a:sym typeface="Calibri"/>
              </a:rPr>
              <a:t>started generating!</a:t>
            </a:r>
            <a:r>
              <a:rPr b="1" i="0" lang="en-GB" sz="2400" u="none" cap="none" strike="noStrike">
                <a:solidFill>
                  <a:srgbClr val="000000"/>
                </a:solidFill>
                <a:latin typeface="Calibri"/>
                <a:ea typeface="Calibri"/>
                <a:cs typeface="Calibri"/>
                <a:sym typeface="Calibri"/>
              </a:rPr>
              <a:t> </a:t>
            </a:r>
            <a:endParaRPr/>
          </a:p>
          <a:p>
            <a:pPr indent="-341280" lvl="0" marL="341280" marR="0" rtl="0" algn="l">
              <a:lnSpc>
                <a:spcPct val="100000"/>
              </a:lnSpc>
              <a:spcBef>
                <a:spcPts val="8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2"/>
          <p:cNvSpPr/>
          <p:nvPr/>
        </p:nvSpPr>
        <p:spPr>
          <a:xfrm>
            <a:off x="504000" y="30276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Sheffield Renewables Operations</a:t>
            </a:r>
            <a:endParaRPr b="0" i="0" sz="4400" u="none" cap="none" strike="noStrike">
              <a:solidFill>
                <a:srgbClr val="000000"/>
              </a:solidFill>
              <a:latin typeface="Calibri"/>
              <a:ea typeface="Calibri"/>
              <a:cs typeface="Calibri"/>
              <a:sym typeface="Calibri"/>
            </a:endParaRPr>
          </a:p>
        </p:txBody>
      </p:sp>
      <p:sp>
        <p:nvSpPr>
          <p:cNvPr id="351" name="Google Shape;351;p22"/>
          <p:cNvSpPr/>
          <p:nvPr/>
        </p:nvSpPr>
        <p:spPr>
          <a:xfrm>
            <a:off x="503640" y="1562760"/>
            <a:ext cx="9072000" cy="4845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41280" lvl="0" marL="341280" marR="0" rtl="0" algn="l">
              <a:lnSpc>
                <a:spcPct val="100000"/>
              </a:lnSpc>
              <a:spcBef>
                <a:spcPts val="7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id="352" name="Google Shape;352;p22"/>
          <p:cNvPicPr preferRelativeResize="0"/>
          <p:nvPr/>
        </p:nvPicPr>
        <p:blipFill rotWithShape="1">
          <a:blip r:embed="rId3">
            <a:alphaModFix/>
          </a:blip>
          <a:srcRect b="0" l="0" r="0" t="0"/>
          <a:stretch/>
        </p:blipFill>
        <p:spPr>
          <a:xfrm>
            <a:off x="1296035" y="1562760"/>
            <a:ext cx="7268845" cy="53971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3"/>
          <p:cNvSpPr/>
          <p:nvPr/>
        </p:nvSpPr>
        <p:spPr>
          <a:xfrm>
            <a:off x="504000" y="30240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The Campus 50 kW </a:t>
            </a:r>
            <a:endParaRPr b="0" i="0" sz="4400" u="none" cap="none" strike="noStrike">
              <a:solidFill>
                <a:srgbClr val="000000"/>
              </a:solidFill>
              <a:latin typeface="Calibri"/>
              <a:ea typeface="Calibri"/>
              <a:cs typeface="Calibri"/>
              <a:sym typeface="Calibri"/>
            </a:endParaRPr>
          </a:p>
        </p:txBody>
      </p:sp>
      <p:sp>
        <p:nvSpPr>
          <p:cNvPr id="358" name="Google Shape;358;p23"/>
          <p:cNvSpPr/>
          <p:nvPr/>
        </p:nvSpPr>
        <p:spPr>
          <a:xfrm>
            <a:off x="504000" y="1763640"/>
            <a:ext cx="9072000" cy="4989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76238" lvl="0" marL="452438"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Installed </a:t>
            </a:r>
            <a:r>
              <a:rPr b="1" i="0" lang="en-GB" sz="2400" u="none" cap="none" strike="noStrike">
                <a:solidFill>
                  <a:srgbClr val="000000"/>
                </a:solidFill>
                <a:latin typeface="Calibri"/>
                <a:ea typeface="Calibri"/>
                <a:cs typeface="Calibri"/>
                <a:sym typeface="Calibri"/>
              </a:rPr>
              <a:t>May 2014</a:t>
            </a:r>
            <a:endParaRPr b="0" i="0" sz="1400" u="none" cap="none" strike="noStrike">
              <a:solidFill>
                <a:srgbClr val="000000"/>
              </a:solidFill>
              <a:latin typeface="Calibri"/>
              <a:ea typeface="Calibri"/>
              <a:cs typeface="Calibri"/>
              <a:sym typeface="Calibri"/>
            </a:endParaRPr>
          </a:p>
          <a:p>
            <a:pPr indent="-376238" lvl="0" marL="452438"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Total Production </a:t>
            </a:r>
            <a:r>
              <a:rPr b="1" i="0" lang="en-GB" sz="2400" u="none" cap="none" strike="noStrike">
                <a:solidFill>
                  <a:srgbClr val="000000"/>
                </a:solidFill>
                <a:latin typeface="Calibri"/>
                <a:ea typeface="Calibri"/>
                <a:cs typeface="Calibri"/>
                <a:sym typeface="Calibri"/>
              </a:rPr>
              <a:t>386,022</a:t>
            </a:r>
            <a:r>
              <a:rPr b="1" i="0" lang="en-GB" sz="2400" u="none" cap="none" strike="noStrike">
                <a:solidFill>
                  <a:srgbClr val="000000"/>
                </a:solidFill>
                <a:latin typeface="Calibri"/>
                <a:ea typeface="Calibri"/>
                <a:cs typeface="Calibri"/>
                <a:sym typeface="Calibri"/>
              </a:rPr>
              <a:t> kWh</a:t>
            </a:r>
            <a:endParaRPr b="1" i="0" sz="1400" u="none" cap="none" strike="noStrike">
              <a:solidFill>
                <a:srgbClr val="000000"/>
              </a:solidFill>
              <a:latin typeface="Calibri"/>
              <a:ea typeface="Calibri"/>
              <a:cs typeface="Calibri"/>
              <a:sym typeface="Calibri"/>
            </a:endParaRPr>
          </a:p>
          <a:p>
            <a:pPr indent="-376238" lvl="0" marL="452438"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Contract with </a:t>
            </a:r>
            <a:r>
              <a:rPr b="1" i="0" lang="en-GB" sz="2400" u="none" cap="none" strike="noStrike">
                <a:solidFill>
                  <a:srgbClr val="000000"/>
                </a:solidFill>
                <a:latin typeface="Calibri"/>
                <a:ea typeface="Calibri"/>
                <a:cs typeface="Calibri"/>
                <a:sym typeface="Calibri"/>
              </a:rPr>
              <a:t>SSE</a:t>
            </a:r>
            <a:endParaRPr b="1" i="0" sz="2400" u="none" cap="none" strike="noStrike">
              <a:solidFill>
                <a:srgbClr val="000000"/>
              </a:solidFill>
              <a:latin typeface="Calibri"/>
              <a:ea typeface="Calibri"/>
              <a:cs typeface="Calibri"/>
              <a:sym typeface="Calibri"/>
            </a:endParaRPr>
          </a:p>
          <a:p>
            <a:pPr indent="0" lvl="0" marL="457200" marR="0" rtl="0" algn="l">
              <a:lnSpc>
                <a:spcPct val="100000"/>
              </a:lnSpc>
              <a:spcBef>
                <a:spcPts val="697"/>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graphicFrame>
        <p:nvGraphicFramePr>
          <p:cNvPr id="359" name="Google Shape;359;p23"/>
          <p:cNvGraphicFramePr/>
          <p:nvPr/>
        </p:nvGraphicFramePr>
        <p:xfrm>
          <a:off x="6898644" y="3907134"/>
          <a:ext cx="3000000" cy="3000000"/>
        </p:xfrm>
        <a:graphic>
          <a:graphicData uri="http://schemas.openxmlformats.org/drawingml/2006/table">
            <a:tbl>
              <a:tblPr>
                <a:noFill/>
                <a:tableStyleId>{C417E8AE-A98F-4070-973D-718A035DBC50}</a:tableStyleId>
              </a:tblPr>
              <a:tblGrid>
                <a:gridCol w="1094300"/>
                <a:gridCol w="1735500"/>
              </a:tblGrid>
              <a:tr h="34605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lt1"/>
                          </a:solidFill>
                        </a:rPr>
                        <a:t>Year</a:t>
                      </a:r>
                      <a:endParaRPr b="1" sz="1000" u="none" cap="none" strike="noStrike">
                        <a:solidFill>
                          <a:schemeClr val="lt1"/>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marR="0" rtl="0" algn="l">
                        <a:lnSpc>
                          <a:spcPct val="102000"/>
                        </a:lnSpc>
                        <a:spcBef>
                          <a:spcPts val="0"/>
                        </a:spcBef>
                        <a:spcAft>
                          <a:spcPts val="0"/>
                        </a:spcAft>
                        <a:buClr>
                          <a:srgbClr val="000000"/>
                        </a:buClr>
                        <a:buSzPts val="1200"/>
                        <a:buFont typeface="Arial"/>
                        <a:buNone/>
                      </a:pPr>
                      <a:r>
                        <a:rPr b="1" lang="en-GB" sz="1200" u="none" cap="none" strike="noStrike">
                          <a:solidFill>
                            <a:srgbClr val="FFFFFF"/>
                          </a:solidFill>
                          <a:latin typeface="Times New Roman"/>
                          <a:ea typeface="Times New Roman"/>
                          <a:cs typeface="Times New Roman"/>
                          <a:sym typeface="Times New Roman"/>
                        </a:rPr>
                        <a:t>Production (kWh)</a:t>
                      </a:r>
                      <a:endParaRPr b="0" sz="1200" u="none" cap="none" strike="noStrike">
                        <a:latin typeface="Arial"/>
                        <a:ea typeface="Arial"/>
                        <a:cs typeface="Arial"/>
                        <a:sym typeface="Arial"/>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i="0" lang="en-GB" sz="1200" u="none" cap="none" strike="noStrike">
                          <a:solidFill>
                            <a:srgbClr val="000000"/>
                          </a:solidFill>
                          <a:latin typeface="Times New Roman"/>
                          <a:ea typeface="Times New Roman"/>
                          <a:cs typeface="Times New Roman"/>
                          <a:sym typeface="Times New Roman"/>
                        </a:rPr>
                        <a:t>2014</a:t>
                      </a:r>
                      <a:endParaRPr b="0" i="0" sz="1200" u="none" cap="none" strike="noStrike">
                        <a:solidFill>
                          <a:srgbClr val="000000"/>
                        </a:solidFill>
                        <a:latin typeface="Times New Roman"/>
                        <a:ea typeface="Times New Roman"/>
                        <a:cs typeface="Times New Roman"/>
                        <a:sym typeface="Times New Roman"/>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29,889</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Times New Roman"/>
                          <a:ea typeface="Times New Roman"/>
                          <a:cs typeface="Times New Roman"/>
                          <a:sym typeface="Times New Roman"/>
                        </a:rPr>
                        <a:t>2015</a:t>
                      </a:r>
                      <a:endParaRPr b="0" sz="1200" u="none" cap="none" strike="noStrike">
                        <a:latin typeface="Arial"/>
                        <a:ea typeface="Arial"/>
                        <a:cs typeface="Arial"/>
                        <a:sym typeface="Arial"/>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43,861</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Times New Roman"/>
                          <a:ea typeface="Times New Roman"/>
                          <a:cs typeface="Times New Roman"/>
                          <a:sym typeface="Times New Roman"/>
                        </a:rPr>
                        <a:t>2016</a:t>
                      </a:r>
                      <a:endParaRPr b="0" sz="1200" u="none" cap="none" strike="noStrike">
                        <a:latin typeface="Arial"/>
                        <a:ea typeface="Arial"/>
                        <a:cs typeface="Arial"/>
                        <a:sym typeface="Arial"/>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39,629</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Times New Roman"/>
                          <a:ea typeface="Times New Roman"/>
                          <a:cs typeface="Times New Roman"/>
                          <a:sym typeface="Times New Roman"/>
                        </a:rPr>
                        <a:t>2017</a:t>
                      </a:r>
                      <a:endParaRPr b="0" sz="1200" u="none" cap="none" strike="noStrike">
                        <a:latin typeface="Arial"/>
                        <a:ea typeface="Arial"/>
                        <a:cs typeface="Arial"/>
                        <a:sym typeface="Arial"/>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39,055</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Times New Roman"/>
                          <a:ea typeface="Times New Roman"/>
                          <a:cs typeface="Times New Roman"/>
                          <a:sym typeface="Times New Roman"/>
                        </a:rPr>
                        <a:t>2018</a:t>
                      </a:r>
                      <a:endParaRPr b="0" sz="1200" u="none" cap="none" strike="noStrike">
                        <a:latin typeface="Arial"/>
                        <a:ea typeface="Arial"/>
                        <a:cs typeface="Arial"/>
                        <a:sym typeface="Arial"/>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40,078</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Times New Roman"/>
                          <a:ea typeface="Times New Roman"/>
                          <a:cs typeface="Times New Roman"/>
                          <a:sym typeface="Times New Roman"/>
                        </a:rPr>
                        <a:t>2019</a:t>
                      </a:r>
                      <a:endParaRPr b="0" sz="1200" u="none" cap="none" strike="noStrike">
                        <a:latin typeface="Arial"/>
                        <a:ea typeface="Arial"/>
                        <a:cs typeface="Arial"/>
                        <a:sym typeface="Arial"/>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39,166</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Times New Roman"/>
                          <a:ea typeface="Times New Roman"/>
                          <a:cs typeface="Times New Roman"/>
                          <a:sym typeface="Times New Roman"/>
                        </a:rPr>
                        <a:t>2020</a:t>
                      </a:r>
                      <a:endParaRPr b="0" sz="1200" u="none" cap="none" strike="noStrike">
                        <a:solidFill>
                          <a:srgbClr val="000000"/>
                        </a:solidFill>
                        <a:latin typeface="Times New Roman"/>
                        <a:ea typeface="Times New Roman"/>
                        <a:cs typeface="Times New Roman"/>
                        <a:sym typeface="Times New Roman"/>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40,279</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Times New Roman"/>
                          <a:ea typeface="Times New Roman"/>
                          <a:cs typeface="Times New Roman"/>
                          <a:sym typeface="Times New Roman"/>
                        </a:rPr>
                        <a:t>2021</a:t>
                      </a:r>
                      <a:endParaRPr sz="1200" u="none" cap="none" strike="noStrike">
                        <a:latin typeface="Times New Roman"/>
                        <a:ea typeface="Times New Roman"/>
                        <a:cs typeface="Times New Roman"/>
                        <a:sym typeface="Times New Roman"/>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37,904</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Times New Roman"/>
                          <a:ea typeface="Times New Roman"/>
                          <a:cs typeface="Times New Roman"/>
                          <a:sym typeface="Times New Roman"/>
                        </a:rPr>
                        <a:t>2022</a:t>
                      </a:r>
                      <a:endParaRPr sz="1200" u="none" cap="none" strike="noStrike">
                        <a:latin typeface="Times New Roman"/>
                        <a:ea typeface="Times New Roman"/>
                        <a:cs typeface="Times New Roman"/>
                        <a:sym typeface="Times New Roman"/>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39,946</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Times New Roman"/>
                          <a:ea typeface="Times New Roman"/>
                          <a:cs typeface="Times New Roman"/>
                          <a:sym typeface="Times New Roman"/>
                        </a:rPr>
                        <a:t>2023</a:t>
                      </a:r>
                      <a:endParaRPr sz="1200" u="none" cap="none" strike="noStrike">
                        <a:latin typeface="Times New Roman"/>
                        <a:ea typeface="Times New Roman"/>
                        <a:cs typeface="Times New Roman"/>
                        <a:sym typeface="Times New Roman"/>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36,215</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bl>
          </a:graphicData>
        </a:graphic>
      </p:graphicFrame>
      <p:pic>
        <p:nvPicPr>
          <p:cNvPr descr="A picture containing floor, tiled&#10;&#10;Description automatically generated" id="360" name="Google Shape;360;p23"/>
          <p:cNvPicPr preferRelativeResize="0"/>
          <p:nvPr/>
        </p:nvPicPr>
        <p:blipFill rotWithShape="1">
          <a:blip r:embed="rId3">
            <a:alphaModFix/>
          </a:blip>
          <a:srcRect b="0" l="0" r="0" t="0"/>
          <a:stretch/>
        </p:blipFill>
        <p:spPr>
          <a:xfrm>
            <a:off x="5897634" y="1435550"/>
            <a:ext cx="3693900" cy="2077820"/>
          </a:xfrm>
          <a:prstGeom prst="rect">
            <a:avLst/>
          </a:prstGeom>
          <a:noFill/>
          <a:ln>
            <a:noFill/>
          </a:ln>
          <a:effectLst>
            <a:outerShdw blurRad="292100" rotWithShape="0" algn="tl" dir="2700000" dist="139700">
              <a:srgbClr val="333333">
                <a:alpha val="64313"/>
              </a:srgbClr>
            </a:outerShdw>
          </a:effectLst>
        </p:spPr>
      </p:pic>
      <p:pic>
        <p:nvPicPr>
          <p:cNvPr id="361" name="Google Shape;361;p23"/>
          <p:cNvPicPr preferRelativeResize="0"/>
          <p:nvPr/>
        </p:nvPicPr>
        <p:blipFill rotWithShape="1">
          <a:blip r:embed="rId4">
            <a:alphaModFix/>
          </a:blip>
          <a:srcRect b="0" l="0" r="0" t="0"/>
          <a:stretch/>
        </p:blipFill>
        <p:spPr>
          <a:xfrm>
            <a:off x="816925" y="3270925"/>
            <a:ext cx="4985226" cy="3343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4"/>
          <p:cNvSpPr/>
          <p:nvPr/>
        </p:nvSpPr>
        <p:spPr>
          <a:xfrm>
            <a:off x="20025" y="67135"/>
            <a:ext cx="814824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000" u="none" cap="none" strike="noStrike">
                <a:solidFill>
                  <a:srgbClr val="000000"/>
                </a:solidFill>
                <a:latin typeface="Calibri"/>
                <a:ea typeface="Calibri"/>
                <a:cs typeface="Calibri"/>
                <a:sym typeface="Calibri"/>
              </a:rPr>
              <a:t>Swinton Primary School 50 kW</a:t>
            </a:r>
            <a:endParaRPr b="0" i="0" sz="4000" u="none" cap="none" strike="noStrike">
              <a:solidFill>
                <a:srgbClr val="000000"/>
              </a:solidFill>
              <a:latin typeface="Calibri"/>
              <a:ea typeface="Calibri"/>
              <a:cs typeface="Calibri"/>
              <a:sym typeface="Calibri"/>
            </a:endParaRPr>
          </a:p>
        </p:txBody>
      </p:sp>
      <p:sp>
        <p:nvSpPr>
          <p:cNvPr id="367" name="Google Shape;367;p24"/>
          <p:cNvSpPr/>
          <p:nvPr/>
        </p:nvSpPr>
        <p:spPr>
          <a:xfrm>
            <a:off x="504313" y="1482310"/>
            <a:ext cx="9072000" cy="498922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Installed </a:t>
            </a:r>
            <a:r>
              <a:rPr b="1" i="0" lang="en-GB" sz="2400" u="none" cap="none" strike="noStrike">
                <a:solidFill>
                  <a:srgbClr val="000000"/>
                </a:solidFill>
                <a:latin typeface="Calibri"/>
                <a:ea typeface="Calibri"/>
                <a:cs typeface="Calibri"/>
                <a:sym typeface="Calibri"/>
              </a:rPr>
              <a:t>November 2014 </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Total Production</a:t>
            </a:r>
            <a:r>
              <a:rPr b="1" i="0" lang="en-GB" sz="2400" u="none" cap="none" strike="noStrike">
                <a:solidFill>
                  <a:srgbClr val="000000"/>
                </a:solidFill>
                <a:latin typeface="Calibri"/>
                <a:ea typeface="Calibri"/>
                <a:cs typeface="Calibri"/>
                <a:sym typeface="Calibri"/>
              </a:rPr>
              <a:t> </a:t>
            </a:r>
            <a:r>
              <a:rPr b="1" i="0" lang="en-GB" sz="2400" u="none" cap="none" strike="noStrike">
                <a:solidFill>
                  <a:srgbClr val="000000"/>
                </a:solidFill>
                <a:latin typeface="Calibri"/>
                <a:ea typeface="Calibri"/>
                <a:cs typeface="Calibri"/>
                <a:sym typeface="Calibri"/>
              </a:rPr>
              <a:t>360,957</a:t>
            </a:r>
            <a:r>
              <a:rPr b="1" i="0" lang="en-GB" sz="2400" u="none" cap="none" strike="noStrike">
                <a:solidFill>
                  <a:srgbClr val="000000"/>
                </a:solidFill>
                <a:latin typeface="Calibri"/>
                <a:ea typeface="Calibri"/>
                <a:cs typeface="Calibri"/>
                <a:sym typeface="Calibri"/>
              </a:rPr>
              <a:t> kWh</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Contract with </a:t>
            </a:r>
            <a:r>
              <a:rPr b="1" i="0" lang="en-GB" sz="2400" u="none" cap="none" strike="noStrike">
                <a:solidFill>
                  <a:srgbClr val="000000"/>
                </a:solidFill>
                <a:latin typeface="Calibri"/>
                <a:ea typeface="Calibri"/>
                <a:cs typeface="Calibri"/>
                <a:sym typeface="Calibri"/>
              </a:rPr>
              <a:t>Eon</a:t>
            </a:r>
            <a:endParaRPr b="1"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New </a:t>
            </a:r>
            <a:r>
              <a:rPr b="1" i="0" lang="en-GB" sz="2400" u="none" cap="none" strike="noStrike">
                <a:solidFill>
                  <a:srgbClr val="000000"/>
                </a:solidFill>
                <a:latin typeface="Calibri"/>
                <a:ea typeface="Calibri"/>
                <a:cs typeface="Calibri"/>
                <a:sym typeface="Calibri"/>
              </a:rPr>
              <a:t>export meter fitted </a:t>
            </a:r>
            <a:r>
              <a:rPr b="0" i="0" lang="en-GB" sz="2400" u="none" cap="none" strike="noStrike">
                <a:solidFill>
                  <a:srgbClr val="000000"/>
                </a:solidFill>
                <a:latin typeface="Calibri"/>
                <a:ea typeface="Calibri"/>
                <a:cs typeface="Calibri"/>
                <a:sym typeface="Calibri"/>
              </a:rPr>
              <a:t>2017</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Total Export </a:t>
            </a:r>
            <a:r>
              <a:rPr b="1" i="0" lang="en-GB" sz="2400" u="none" cap="none" strike="noStrike">
                <a:solidFill>
                  <a:srgbClr val="000000"/>
                </a:solidFill>
                <a:latin typeface="Calibri"/>
                <a:ea typeface="Calibri"/>
                <a:cs typeface="Calibri"/>
                <a:sym typeface="Calibri"/>
              </a:rPr>
              <a:t>133,966</a:t>
            </a:r>
            <a:r>
              <a:rPr b="1" i="0" lang="en-GB" sz="2400" u="none" cap="none" strike="noStrike">
                <a:solidFill>
                  <a:srgbClr val="000000"/>
                </a:solidFill>
                <a:latin typeface="Calibri"/>
                <a:ea typeface="Calibri"/>
                <a:cs typeface="Calibri"/>
                <a:sym typeface="Calibri"/>
              </a:rPr>
              <a:t> kWh</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499"/>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499"/>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457200" marR="0" rtl="0" algn="l">
              <a:lnSpc>
                <a:spcPct val="100000"/>
              </a:lnSpc>
              <a:spcBef>
                <a:spcPts val="499"/>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graphicFrame>
        <p:nvGraphicFramePr>
          <p:cNvPr id="368" name="Google Shape;368;p24"/>
          <p:cNvGraphicFramePr/>
          <p:nvPr/>
        </p:nvGraphicFramePr>
        <p:xfrm>
          <a:off x="6969718" y="4054121"/>
          <a:ext cx="3000000" cy="3000000"/>
        </p:xfrm>
        <a:graphic>
          <a:graphicData uri="http://schemas.openxmlformats.org/drawingml/2006/table">
            <a:tbl>
              <a:tblPr>
                <a:noFill/>
                <a:tableStyleId>{C417E8AE-A98F-4070-973D-718A035DBC50}</a:tableStyleId>
              </a:tblPr>
              <a:tblGrid>
                <a:gridCol w="1094300"/>
                <a:gridCol w="1735500"/>
              </a:tblGrid>
              <a:tr h="301675">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lt1"/>
                          </a:solidFill>
                          <a:latin typeface="Calibri"/>
                          <a:ea typeface="Calibri"/>
                          <a:cs typeface="Calibri"/>
                          <a:sym typeface="Calibri"/>
                        </a:rPr>
                        <a:t>Year</a:t>
                      </a:r>
                      <a:endParaRPr b="1" sz="1000" u="none" cap="none" strike="noStrike">
                        <a:solidFill>
                          <a:schemeClr val="lt1"/>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marR="0" rtl="0" algn="l">
                        <a:lnSpc>
                          <a:spcPct val="102000"/>
                        </a:lnSpc>
                        <a:spcBef>
                          <a:spcPts val="0"/>
                        </a:spcBef>
                        <a:spcAft>
                          <a:spcPts val="0"/>
                        </a:spcAft>
                        <a:buClr>
                          <a:srgbClr val="000000"/>
                        </a:buClr>
                        <a:buSzPts val="1200"/>
                        <a:buFont typeface="Arial"/>
                        <a:buNone/>
                      </a:pPr>
                      <a:r>
                        <a:rPr b="1" lang="en-GB" sz="1200" u="none" cap="none" strike="noStrike">
                          <a:solidFill>
                            <a:srgbClr val="FFFFFF"/>
                          </a:solidFill>
                          <a:latin typeface="Calibri"/>
                          <a:ea typeface="Calibri"/>
                          <a:cs typeface="Calibri"/>
                          <a:sym typeface="Calibri"/>
                        </a:rPr>
                        <a:t>Production (kWh)</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latin typeface="Calibri"/>
                          <a:ea typeface="Calibri"/>
                          <a:cs typeface="Calibri"/>
                          <a:sym typeface="Calibri"/>
                        </a:rPr>
                        <a:t>2014</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2,050</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2015</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46,441</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2016</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44,639</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2017</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42,548</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2018</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45,263</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2019</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44,638</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2020</a:t>
                      </a:r>
                      <a:endParaRPr b="0" sz="1200" u="none" cap="none" strike="noStrike">
                        <a:solidFill>
                          <a:srgbClr val="000000"/>
                        </a:solidFill>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45,698</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2021</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42,861</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2022</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46,818</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2023</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43,677</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bl>
          </a:graphicData>
        </a:graphic>
      </p:graphicFrame>
      <p:pic>
        <p:nvPicPr>
          <p:cNvPr id="369" name="Google Shape;369;p24"/>
          <p:cNvPicPr preferRelativeResize="0"/>
          <p:nvPr/>
        </p:nvPicPr>
        <p:blipFill rotWithShape="1">
          <a:blip r:embed="rId3">
            <a:alphaModFix/>
          </a:blip>
          <a:srcRect b="0" l="0" r="0" t="0"/>
          <a:stretch/>
        </p:blipFill>
        <p:spPr>
          <a:xfrm rot="5400000">
            <a:off x="6550127" y="726745"/>
            <a:ext cx="2215162" cy="3342456"/>
          </a:xfrm>
          <a:prstGeom prst="rect">
            <a:avLst/>
          </a:prstGeom>
          <a:noFill/>
          <a:ln>
            <a:noFill/>
          </a:ln>
          <a:effectLst>
            <a:outerShdw blurRad="292100" rotWithShape="0" algn="tl" dir="2700000" dist="139700">
              <a:srgbClr val="333333">
                <a:alpha val="64313"/>
              </a:srgbClr>
            </a:outerShdw>
          </a:effectLst>
        </p:spPr>
      </p:pic>
      <p:pic>
        <p:nvPicPr>
          <p:cNvPr id="370" name="Google Shape;370;p24"/>
          <p:cNvPicPr preferRelativeResize="0"/>
          <p:nvPr/>
        </p:nvPicPr>
        <p:blipFill rotWithShape="1">
          <a:blip r:embed="rId4">
            <a:alphaModFix/>
          </a:blip>
          <a:srcRect b="0" l="0" r="0" t="0"/>
          <a:stretch/>
        </p:blipFill>
        <p:spPr>
          <a:xfrm>
            <a:off x="909150" y="3331475"/>
            <a:ext cx="5077325" cy="3228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5"/>
          <p:cNvSpPr/>
          <p:nvPr/>
        </p:nvSpPr>
        <p:spPr>
          <a:xfrm>
            <a:off x="504000" y="30240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Attercliffe Police Academy 50 kW</a:t>
            </a:r>
            <a:endParaRPr b="0" i="0" sz="4400" u="none" cap="none" strike="noStrike">
              <a:solidFill>
                <a:srgbClr val="000000"/>
              </a:solidFill>
              <a:latin typeface="Calibri"/>
              <a:ea typeface="Calibri"/>
              <a:cs typeface="Calibri"/>
              <a:sym typeface="Calibri"/>
            </a:endParaRPr>
          </a:p>
        </p:txBody>
      </p:sp>
      <p:sp>
        <p:nvSpPr>
          <p:cNvPr id="376" name="Google Shape;376;p25"/>
          <p:cNvSpPr/>
          <p:nvPr/>
        </p:nvSpPr>
        <p:spPr>
          <a:xfrm>
            <a:off x="503640" y="1763640"/>
            <a:ext cx="9072000" cy="4989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Installed </a:t>
            </a:r>
            <a:r>
              <a:rPr b="1" i="0" lang="en-GB" sz="2400" u="none" cap="none" strike="noStrike">
                <a:solidFill>
                  <a:srgbClr val="000000"/>
                </a:solidFill>
                <a:latin typeface="Calibri"/>
                <a:ea typeface="Calibri"/>
                <a:cs typeface="Calibri"/>
                <a:sym typeface="Calibri"/>
              </a:rPr>
              <a:t>November 2015 </a:t>
            </a:r>
            <a:endParaRPr b="0" i="0" sz="1400" u="none" cap="none" strike="noStrike">
              <a:solidFill>
                <a:srgbClr val="000000"/>
              </a:solidFill>
              <a:latin typeface="Calibri"/>
              <a:ea typeface="Calibri"/>
              <a:cs typeface="Calibri"/>
              <a:sym typeface="Calibri"/>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Total production: </a:t>
            </a:r>
            <a:r>
              <a:rPr b="1" i="0" lang="en-GB" sz="2400" u="none" cap="none" strike="noStrike">
                <a:solidFill>
                  <a:srgbClr val="000000"/>
                </a:solidFill>
                <a:latin typeface="Calibri"/>
                <a:ea typeface="Calibri"/>
                <a:cs typeface="Calibri"/>
                <a:sym typeface="Calibri"/>
              </a:rPr>
              <a:t>322,245</a:t>
            </a:r>
            <a:r>
              <a:rPr b="1" i="0" lang="en-GB" sz="2400" u="none" cap="none" strike="noStrike">
                <a:solidFill>
                  <a:srgbClr val="000000"/>
                </a:solidFill>
                <a:latin typeface="Calibri"/>
                <a:ea typeface="Calibri"/>
                <a:cs typeface="Calibri"/>
                <a:sym typeface="Calibri"/>
              </a:rPr>
              <a:t> kWh</a:t>
            </a:r>
            <a:endParaRPr b="1"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598"/>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598"/>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Contract with </a:t>
            </a:r>
            <a:r>
              <a:rPr b="1" i="0" lang="en-GB" sz="2400" u="none" cap="none" strike="noStrike">
                <a:solidFill>
                  <a:srgbClr val="000000"/>
                </a:solidFill>
                <a:latin typeface="Calibri"/>
                <a:ea typeface="Calibri"/>
                <a:cs typeface="Calibri"/>
                <a:sym typeface="Calibri"/>
              </a:rPr>
              <a:t>Eon</a:t>
            </a:r>
            <a:endParaRPr b="1" i="0" sz="2400" u="none" cap="none" strike="noStrike">
              <a:solidFill>
                <a:srgbClr val="000000"/>
              </a:solidFill>
              <a:latin typeface="Calibri"/>
              <a:ea typeface="Calibri"/>
              <a:cs typeface="Calibri"/>
              <a:sym typeface="Calibri"/>
            </a:endParaRPr>
          </a:p>
          <a:p>
            <a:pPr indent="-341280" lvl="0" marL="342720" marR="0" rtl="0" algn="l">
              <a:lnSpc>
                <a:spcPct val="100000"/>
              </a:lnSpc>
              <a:spcBef>
                <a:spcPts val="598"/>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graphicFrame>
        <p:nvGraphicFramePr>
          <p:cNvPr id="377" name="Google Shape;377;p25"/>
          <p:cNvGraphicFramePr/>
          <p:nvPr/>
        </p:nvGraphicFramePr>
        <p:xfrm>
          <a:off x="6960183" y="4324485"/>
          <a:ext cx="3000000" cy="3000000"/>
        </p:xfrm>
        <a:graphic>
          <a:graphicData uri="http://schemas.openxmlformats.org/drawingml/2006/table">
            <a:tbl>
              <a:tblPr>
                <a:noFill/>
                <a:tableStyleId>{C417E8AE-A98F-4070-973D-718A035DBC50}</a:tableStyleId>
              </a:tblPr>
              <a:tblGrid>
                <a:gridCol w="1094300"/>
                <a:gridCol w="1735500"/>
              </a:tblGrid>
              <a:tr h="262425">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lt1"/>
                          </a:solidFill>
                          <a:latin typeface="Calibri"/>
                          <a:ea typeface="Calibri"/>
                          <a:cs typeface="Calibri"/>
                          <a:sym typeface="Calibri"/>
                        </a:rPr>
                        <a:t>Year</a:t>
                      </a:r>
                      <a:endParaRPr b="1" sz="1000" u="none" cap="none" strike="noStrike">
                        <a:solidFill>
                          <a:schemeClr val="lt1"/>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marR="0" rtl="0" algn="l">
                        <a:lnSpc>
                          <a:spcPct val="102000"/>
                        </a:lnSpc>
                        <a:spcBef>
                          <a:spcPts val="0"/>
                        </a:spcBef>
                        <a:spcAft>
                          <a:spcPts val="0"/>
                        </a:spcAft>
                        <a:buClr>
                          <a:srgbClr val="000000"/>
                        </a:buClr>
                        <a:buSzPts val="1200"/>
                        <a:buFont typeface="Arial"/>
                        <a:buNone/>
                      </a:pPr>
                      <a:r>
                        <a:rPr b="1" lang="en-GB" sz="1200" u="none" cap="none" strike="noStrike">
                          <a:solidFill>
                            <a:srgbClr val="FFFFFF"/>
                          </a:solidFill>
                          <a:latin typeface="Calibri"/>
                          <a:ea typeface="Calibri"/>
                          <a:cs typeface="Calibri"/>
                          <a:sym typeface="Calibri"/>
                        </a:rPr>
                        <a:t>Production (kWh)</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2015</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416</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2016</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45,560</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2017</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44,980</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2018</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44,084</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2019</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46,436</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2020</a:t>
                      </a:r>
                      <a:endParaRPr b="0" sz="1200" u="none" cap="none" strike="noStrike">
                        <a:solidFill>
                          <a:srgbClr val="000000"/>
                        </a:solidFill>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46,571</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2021</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44,544</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2022</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48,004</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2023</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44,362</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bl>
          </a:graphicData>
        </a:graphic>
      </p:graphicFrame>
      <p:pic>
        <p:nvPicPr>
          <p:cNvPr id="378" name="Google Shape;378;p25"/>
          <p:cNvPicPr preferRelativeResize="0"/>
          <p:nvPr/>
        </p:nvPicPr>
        <p:blipFill rotWithShape="1">
          <a:blip r:embed="rId3">
            <a:alphaModFix/>
          </a:blip>
          <a:srcRect b="0" l="0" r="0" t="0"/>
          <a:stretch/>
        </p:blipFill>
        <p:spPr>
          <a:xfrm>
            <a:off x="6723001" y="1397700"/>
            <a:ext cx="2654800" cy="2147100"/>
          </a:xfrm>
          <a:prstGeom prst="rect">
            <a:avLst/>
          </a:prstGeom>
          <a:noFill/>
          <a:ln>
            <a:noFill/>
          </a:ln>
          <a:effectLst>
            <a:outerShdw blurRad="292100" rotWithShape="0" algn="tl" dir="2700000" dist="139700">
              <a:srgbClr val="333333">
                <a:alpha val="64313"/>
              </a:srgbClr>
            </a:outerShdw>
          </a:effectLst>
        </p:spPr>
      </p:pic>
      <p:pic>
        <p:nvPicPr>
          <p:cNvPr id="379" name="Google Shape;379;p25"/>
          <p:cNvPicPr preferRelativeResize="0"/>
          <p:nvPr/>
        </p:nvPicPr>
        <p:blipFill rotWithShape="1">
          <a:blip r:embed="rId4">
            <a:alphaModFix/>
          </a:blip>
          <a:srcRect b="0" l="0" r="0" t="0"/>
          <a:stretch/>
        </p:blipFill>
        <p:spPr>
          <a:xfrm>
            <a:off x="1418824" y="4123875"/>
            <a:ext cx="4157615" cy="2552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p:nvPr/>
        </p:nvSpPr>
        <p:spPr>
          <a:xfrm>
            <a:off x="503640" y="30240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Arial"/>
                <a:ea typeface="Arial"/>
                <a:cs typeface="Arial"/>
                <a:sym typeface="Arial"/>
              </a:rPr>
              <a:t>Lembas 26.4 kW</a:t>
            </a:r>
            <a:endParaRPr b="0" i="0" sz="4400" u="none" cap="none" strike="noStrike">
              <a:solidFill>
                <a:srgbClr val="000000"/>
              </a:solidFill>
              <a:latin typeface="Arial"/>
              <a:ea typeface="Arial"/>
              <a:cs typeface="Arial"/>
              <a:sym typeface="Arial"/>
            </a:endParaRPr>
          </a:p>
        </p:txBody>
      </p:sp>
      <p:sp>
        <p:nvSpPr>
          <p:cNvPr id="385" name="Google Shape;385;p26"/>
          <p:cNvSpPr/>
          <p:nvPr/>
        </p:nvSpPr>
        <p:spPr>
          <a:xfrm>
            <a:off x="421294" y="1357175"/>
            <a:ext cx="5085504" cy="333946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Installed </a:t>
            </a:r>
            <a:r>
              <a:rPr b="1" i="0" lang="en-GB" sz="2400" u="none" cap="none" strike="noStrike">
                <a:solidFill>
                  <a:srgbClr val="000000"/>
                </a:solidFill>
                <a:latin typeface="Calibri"/>
                <a:ea typeface="Calibri"/>
                <a:cs typeface="Calibri"/>
                <a:sym typeface="Calibri"/>
              </a:rPr>
              <a:t>Dec 2016 </a:t>
            </a:r>
            <a:endParaRPr b="0" i="0" sz="1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Total Production </a:t>
            </a:r>
            <a:r>
              <a:rPr b="1" i="0" lang="en-GB" sz="2400" u="none" cap="none" strike="noStrike">
                <a:solidFill>
                  <a:srgbClr val="000000"/>
                </a:solidFill>
                <a:latin typeface="Calibri"/>
                <a:ea typeface="Calibri"/>
                <a:cs typeface="Calibri"/>
                <a:sym typeface="Calibri"/>
              </a:rPr>
              <a:t>129,177</a:t>
            </a:r>
            <a:r>
              <a:rPr b="1" i="0" lang="en-GB" sz="2400" u="none" cap="none" strike="noStrike">
                <a:solidFill>
                  <a:srgbClr val="000000"/>
                </a:solidFill>
                <a:latin typeface="Calibri"/>
                <a:ea typeface="Calibri"/>
                <a:cs typeface="Calibri"/>
                <a:sym typeface="Calibri"/>
              </a:rPr>
              <a:t> kWh</a:t>
            </a:r>
            <a:endParaRPr b="1"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Contract with </a:t>
            </a:r>
            <a:r>
              <a:rPr b="1" i="0" lang="en-GB" sz="2400" u="none" cap="none" strike="noStrike">
                <a:solidFill>
                  <a:srgbClr val="000000"/>
                </a:solidFill>
                <a:latin typeface="Calibri"/>
                <a:ea typeface="Calibri"/>
                <a:cs typeface="Calibri"/>
                <a:sym typeface="Calibri"/>
              </a:rPr>
              <a:t>Good Energy</a:t>
            </a:r>
            <a:endParaRPr b="1"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1" i="0" lang="en-GB" sz="2400" u="none" cap="none" strike="noStrike">
                <a:solidFill>
                  <a:srgbClr val="000000"/>
                </a:solidFill>
                <a:latin typeface="Calibri"/>
                <a:ea typeface="Calibri"/>
                <a:cs typeface="Calibri"/>
                <a:sym typeface="Calibri"/>
              </a:rPr>
              <a:t>Unmetered Export </a:t>
            </a:r>
            <a:r>
              <a:rPr b="0" i="0" lang="en-GB" sz="2400" u="none" cap="none" strike="noStrike">
                <a:solidFill>
                  <a:srgbClr val="000000"/>
                </a:solidFill>
                <a:latin typeface="Calibri"/>
                <a:ea typeface="Calibri"/>
                <a:cs typeface="Calibri"/>
                <a:sym typeface="Calibri"/>
              </a:rPr>
              <a:t>approx. 15%</a:t>
            </a:r>
            <a:endParaRPr b="0" i="0" sz="2400" u="none" cap="none" strike="noStrike">
              <a:solidFill>
                <a:srgbClr val="000000"/>
              </a:solidFill>
              <a:latin typeface="Calibri"/>
              <a:ea typeface="Calibri"/>
              <a:cs typeface="Calibri"/>
              <a:sym typeface="Calibri"/>
            </a:endParaRPr>
          </a:p>
        </p:txBody>
      </p:sp>
      <p:graphicFrame>
        <p:nvGraphicFramePr>
          <p:cNvPr id="386" name="Google Shape;386;p26"/>
          <p:cNvGraphicFramePr/>
          <p:nvPr/>
        </p:nvGraphicFramePr>
        <p:xfrm>
          <a:off x="6887573" y="4704425"/>
          <a:ext cx="3000000" cy="3000000"/>
        </p:xfrm>
        <a:graphic>
          <a:graphicData uri="http://schemas.openxmlformats.org/drawingml/2006/table">
            <a:tbl>
              <a:tblPr>
                <a:noFill/>
                <a:tableStyleId>{C417E8AE-A98F-4070-973D-718A035DBC50}</a:tableStyleId>
              </a:tblPr>
              <a:tblGrid>
                <a:gridCol w="1094300"/>
                <a:gridCol w="1735500"/>
              </a:tblGrid>
              <a:tr h="5243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lt1"/>
                          </a:solidFill>
                          <a:latin typeface="Calibri"/>
                          <a:ea typeface="Calibri"/>
                          <a:cs typeface="Calibri"/>
                          <a:sym typeface="Calibri"/>
                        </a:rPr>
                        <a:t>Year</a:t>
                      </a:r>
                      <a:endParaRPr b="1" sz="1000" u="none" cap="none" strike="noStrike">
                        <a:solidFill>
                          <a:schemeClr val="lt1"/>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marR="0" rtl="0" algn="l">
                        <a:lnSpc>
                          <a:spcPct val="102000"/>
                        </a:lnSpc>
                        <a:spcBef>
                          <a:spcPts val="0"/>
                        </a:spcBef>
                        <a:spcAft>
                          <a:spcPts val="0"/>
                        </a:spcAft>
                        <a:buClr>
                          <a:srgbClr val="000000"/>
                        </a:buClr>
                        <a:buSzPts val="1200"/>
                        <a:buFont typeface="Arial"/>
                        <a:buNone/>
                      </a:pPr>
                      <a:r>
                        <a:rPr b="1" lang="en-GB" sz="1200" u="none" cap="none" strike="noStrike">
                          <a:solidFill>
                            <a:srgbClr val="FFFFFF"/>
                          </a:solidFill>
                          <a:latin typeface="Calibri"/>
                          <a:ea typeface="Calibri"/>
                          <a:cs typeface="Calibri"/>
                          <a:sym typeface="Calibri"/>
                        </a:rPr>
                        <a:t>Production (kWh)</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2017</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21,411</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2018</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22,264</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2019</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21,360</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2020</a:t>
                      </a:r>
                      <a:endParaRPr b="0" sz="1200" u="none" cap="none" strike="noStrike">
                        <a:solidFill>
                          <a:srgbClr val="000000"/>
                        </a:solidFill>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21,471</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2021</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20,669</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2022</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22,003</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2023</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17,643</a:t>
                      </a:r>
                      <a:endParaRPr/>
                    </a:p>
                  </a:txBody>
                  <a:tcPr marT="0" marB="0" marR="0" marL="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bl>
          </a:graphicData>
        </a:graphic>
      </p:graphicFrame>
      <p:pic>
        <p:nvPicPr>
          <p:cNvPr id="387" name="Google Shape;387;p26"/>
          <p:cNvPicPr preferRelativeResize="0"/>
          <p:nvPr/>
        </p:nvPicPr>
        <p:blipFill rotWithShape="1">
          <a:blip r:embed="rId3">
            <a:alphaModFix/>
          </a:blip>
          <a:srcRect b="0" l="0" r="0" t="0"/>
          <a:stretch/>
        </p:blipFill>
        <p:spPr>
          <a:xfrm>
            <a:off x="5589141" y="1357169"/>
            <a:ext cx="3949431" cy="1972868"/>
          </a:xfrm>
          <a:prstGeom prst="rect">
            <a:avLst/>
          </a:prstGeom>
          <a:noFill/>
          <a:ln>
            <a:noFill/>
          </a:ln>
          <a:effectLst>
            <a:outerShdw blurRad="292100" rotWithShape="0" algn="tl" dir="2700000" dist="139700">
              <a:srgbClr val="333333">
                <a:alpha val="64313"/>
              </a:srgbClr>
            </a:outerShdw>
          </a:effectLst>
        </p:spPr>
      </p:pic>
      <p:pic>
        <p:nvPicPr>
          <p:cNvPr id="388" name="Google Shape;388;p26"/>
          <p:cNvPicPr preferRelativeResize="0"/>
          <p:nvPr/>
        </p:nvPicPr>
        <p:blipFill rotWithShape="1">
          <a:blip r:embed="rId4">
            <a:alphaModFix/>
          </a:blip>
          <a:srcRect b="0" l="0" r="0" t="0"/>
          <a:stretch/>
        </p:blipFill>
        <p:spPr>
          <a:xfrm>
            <a:off x="695925" y="3143176"/>
            <a:ext cx="4893224" cy="31118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7"/>
          <p:cNvSpPr/>
          <p:nvPr/>
        </p:nvSpPr>
        <p:spPr>
          <a:xfrm>
            <a:off x="503640" y="30240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Arial"/>
                <a:ea typeface="Arial"/>
                <a:cs typeface="Arial"/>
                <a:sym typeface="Arial"/>
              </a:rPr>
              <a:t>Five Rivers Co-housing, Wisewood 12.4 kW</a:t>
            </a:r>
            <a:endParaRPr b="0" i="0" sz="4400" u="none" cap="none" strike="noStrike">
              <a:solidFill>
                <a:srgbClr val="000000"/>
              </a:solidFill>
              <a:latin typeface="Arial"/>
              <a:ea typeface="Arial"/>
              <a:cs typeface="Arial"/>
              <a:sym typeface="Arial"/>
            </a:endParaRPr>
          </a:p>
        </p:txBody>
      </p:sp>
      <p:sp>
        <p:nvSpPr>
          <p:cNvPr id="394" name="Google Shape;394;p27"/>
          <p:cNvSpPr/>
          <p:nvPr/>
        </p:nvSpPr>
        <p:spPr>
          <a:xfrm>
            <a:off x="421294" y="2040475"/>
            <a:ext cx="5085504" cy="3974244"/>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Installed </a:t>
            </a:r>
            <a:r>
              <a:rPr b="1" i="0" lang="en-GB" sz="2400" u="none" cap="none" strike="noStrike">
                <a:solidFill>
                  <a:srgbClr val="000000"/>
                </a:solidFill>
                <a:latin typeface="Calibri"/>
                <a:ea typeface="Calibri"/>
                <a:cs typeface="Calibri"/>
                <a:sym typeface="Calibri"/>
              </a:rPr>
              <a:t>June 2023</a:t>
            </a:r>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Commissioned</a:t>
            </a:r>
            <a:r>
              <a:rPr b="1" i="0" lang="en-GB" sz="2400" u="none" cap="none" strike="noStrike">
                <a:solidFill>
                  <a:srgbClr val="000000"/>
                </a:solidFill>
                <a:latin typeface="Calibri"/>
                <a:ea typeface="Calibri"/>
                <a:cs typeface="Calibri"/>
                <a:sym typeface="Calibri"/>
              </a:rPr>
              <a:t> January 2024</a:t>
            </a:r>
            <a:endParaRPr b="0" i="0" sz="1400" u="none" cap="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No feed-in tariff but Smart Export Guarantee</a:t>
            </a:r>
            <a:endParaRPr b="1" i="0" sz="2400" u="none" cap="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415W </a:t>
            </a:r>
            <a:r>
              <a:rPr b="1" i="0" lang="en-GB" sz="2400" u="none" cap="none" strike="noStrike">
                <a:solidFill>
                  <a:srgbClr val="000000"/>
                </a:solidFill>
                <a:latin typeface="Calibri"/>
                <a:ea typeface="Calibri"/>
                <a:cs typeface="Calibri"/>
                <a:sym typeface="Calibri"/>
              </a:rPr>
              <a:t>large-aspect </a:t>
            </a:r>
            <a:r>
              <a:rPr b="0" i="0" lang="en-GB" sz="2400" u="none" cap="none" strike="noStrike">
                <a:solidFill>
                  <a:srgbClr val="000000"/>
                </a:solidFill>
                <a:latin typeface="Calibri"/>
                <a:ea typeface="Calibri"/>
                <a:cs typeface="Calibri"/>
                <a:sym typeface="Calibri"/>
              </a:rPr>
              <a:t>panels</a:t>
            </a:r>
            <a:endParaRPr/>
          </a:p>
          <a:p>
            <a:pPr indent="-22860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Expected annual production expected 9,500kWh</a:t>
            </a:r>
            <a:endParaRPr b="0" i="0" sz="2400" u="none" cap="none" strike="noStrike">
              <a:solidFill>
                <a:srgbClr val="000000"/>
              </a:solidFill>
              <a:latin typeface="Calibri"/>
              <a:ea typeface="Calibri"/>
              <a:cs typeface="Calibri"/>
              <a:sym typeface="Calibri"/>
            </a:endParaRPr>
          </a:p>
        </p:txBody>
      </p:sp>
      <p:graphicFrame>
        <p:nvGraphicFramePr>
          <p:cNvPr id="395" name="Google Shape;395;p27"/>
          <p:cNvGraphicFramePr/>
          <p:nvPr/>
        </p:nvGraphicFramePr>
        <p:xfrm>
          <a:off x="6887573" y="4704425"/>
          <a:ext cx="3000000" cy="3000000"/>
        </p:xfrm>
        <a:graphic>
          <a:graphicData uri="http://schemas.openxmlformats.org/drawingml/2006/table">
            <a:tbl>
              <a:tblPr>
                <a:noFill/>
                <a:tableStyleId>{C417E8AE-A98F-4070-973D-718A035DBC50}</a:tableStyleId>
              </a:tblPr>
              <a:tblGrid>
                <a:gridCol w="1094300"/>
                <a:gridCol w="1735500"/>
              </a:tblGrid>
              <a:tr h="5243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lt1"/>
                          </a:solidFill>
                          <a:latin typeface="Calibri"/>
                          <a:ea typeface="Calibri"/>
                          <a:cs typeface="Calibri"/>
                          <a:sym typeface="Calibri"/>
                        </a:rPr>
                        <a:t>Year</a:t>
                      </a:r>
                      <a:endParaRPr b="1" sz="1000" u="none" cap="none" strike="noStrike">
                        <a:solidFill>
                          <a:schemeClr val="lt1"/>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marR="0" rtl="0" algn="l">
                        <a:lnSpc>
                          <a:spcPct val="102000"/>
                        </a:lnSpc>
                        <a:spcBef>
                          <a:spcPts val="0"/>
                        </a:spcBef>
                        <a:spcAft>
                          <a:spcPts val="0"/>
                        </a:spcAft>
                        <a:buClr>
                          <a:srgbClr val="000000"/>
                        </a:buClr>
                        <a:buSzPts val="1200"/>
                        <a:buFont typeface="Arial"/>
                        <a:buNone/>
                      </a:pPr>
                      <a:r>
                        <a:rPr b="1" lang="en-GB" sz="1200" u="none" cap="none" strike="noStrike">
                          <a:solidFill>
                            <a:srgbClr val="FFFFFF"/>
                          </a:solidFill>
                          <a:latin typeface="Calibri"/>
                          <a:ea typeface="Calibri"/>
                          <a:cs typeface="Calibri"/>
                          <a:sym typeface="Calibri"/>
                        </a:rPr>
                        <a:t>Production (kWh)</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solidFill>
                            <a:srgbClr val="000000"/>
                          </a:solidFill>
                          <a:latin typeface="Calibri"/>
                          <a:ea typeface="Calibri"/>
                          <a:cs typeface="Calibri"/>
                          <a:sym typeface="Calibri"/>
                        </a:rPr>
                        <a:t>2024</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2000"/>
                        </a:lnSpc>
                        <a:spcBef>
                          <a:spcPts val="0"/>
                        </a:spcBef>
                        <a:spcAft>
                          <a:spcPts val="0"/>
                        </a:spcAft>
                        <a:buClr>
                          <a:srgbClr val="000000"/>
                        </a:buClr>
                        <a:buSzPts val="1200"/>
                        <a:buFont typeface="Arial"/>
                        <a:buNone/>
                      </a:pPr>
                      <a:r>
                        <a:rPr b="0" lang="en-GB" sz="1200" u="none" cap="none" strike="noStrike">
                          <a:latin typeface="Calibri"/>
                          <a:ea typeface="Calibri"/>
                          <a:cs typeface="Calibri"/>
                          <a:sym typeface="Calibri"/>
                        </a:rPr>
                        <a:t>Tbc (expected 9,500)</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l">
                        <a:lnSpc>
                          <a:spcPct val="102000"/>
                        </a:lnSpc>
                        <a:spcBef>
                          <a:spcPts val="0"/>
                        </a:spcBef>
                        <a:spcAft>
                          <a:spcPts val="0"/>
                        </a:spcAft>
                        <a:buClr>
                          <a:srgbClr val="000000"/>
                        </a:buClr>
                        <a:buSzPts val="1200"/>
                        <a:buFont typeface="Arial"/>
                        <a:buNone/>
                      </a:pPr>
                      <a:r>
                        <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289650">
                <a:tc>
                  <a:txBody>
                    <a:bodyPr/>
                    <a:lstStyle/>
                    <a:p>
                      <a:pPr indent="0" lvl="0" marL="0" marR="0" rtl="0" algn="l">
                        <a:lnSpc>
                          <a:spcPct val="102000"/>
                        </a:lnSpc>
                        <a:spcBef>
                          <a:spcPts val="0"/>
                        </a:spcBef>
                        <a:spcAft>
                          <a:spcPts val="0"/>
                        </a:spcAft>
                        <a:buClr>
                          <a:srgbClr val="000000"/>
                        </a:buClr>
                        <a:buSzPts val="1200"/>
                        <a:buFont typeface="Arial"/>
                        <a:buNone/>
                      </a:pPr>
                      <a:r>
                        <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2000"/>
                        </a:lnSpc>
                        <a:spcBef>
                          <a:spcPts val="0"/>
                        </a:spcBef>
                        <a:spcAft>
                          <a:spcPts val="0"/>
                        </a:spcAft>
                        <a:buClr>
                          <a:srgbClr val="000000"/>
                        </a:buClr>
                        <a:buSzPts val="1200"/>
                        <a:buFont typeface="Arial"/>
                        <a:buNone/>
                      </a:pPr>
                      <a:r>
                        <a:t/>
                      </a:r>
                      <a:endParaRPr b="0"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t/>
                      </a:r>
                      <a:endParaRPr b="0" sz="1200" u="none" cap="none" strike="noStrike">
                        <a:solidFill>
                          <a:srgbClr val="000000"/>
                        </a:solidFill>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l">
                        <a:lnSpc>
                          <a:spcPct val="102000"/>
                        </a:lnSpc>
                        <a:spcBef>
                          <a:spcPts val="0"/>
                        </a:spcBef>
                        <a:spcAft>
                          <a:spcPts val="0"/>
                        </a:spcAft>
                        <a:buClr>
                          <a:srgbClr val="000000"/>
                        </a:buClr>
                        <a:buSzPts val="1200"/>
                        <a:buFont typeface="Arial"/>
                        <a:buNone/>
                      </a:pPr>
                      <a:r>
                        <a:t/>
                      </a:r>
                      <a:endParaRPr b="0" sz="1200" u="none" cap="none" strike="noStrike">
                        <a:solidFill>
                          <a:srgbClr val="000000"/>
                        </a:solidFill>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2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l">
                        <a:lnSpc>
                          <a:spcPct val="102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289900">
                <a:tc>
                  <a:txBody>
                    <a:bodyPr/>
                    <a:lstStyle/>
                    <a:p>
                      <a:pPr indent="0" lvl="0" marL="0" marR="0" rtl="0" algn="l">
                        <a:lnSpc>
                          <a:spcPct val="102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2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45725" marB="45725" marR="90000" marL="900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bl>
          </a:graphicData>
        </a:graphic>
      </p:graphicFrame>
      <p:pic>
        <p:nvPicPr>
          <p:cNvPr id="396" name="Google Shape;396;p27"/>
          <p:cNvPicPr preferRelativeResize="0"/>
          <p:nvPr/>
        </p:nvPicPr>
        <p:blipFill rotWithShape="1">
          <a:blip r:embed="rId3">
            <a:alphaModFix/>
          </a:blip>
          <a:srcRect b="0" l="0" r="0" t="0"/>
          <a:stretch/>
        </p:blipFill>
        <p:spPr>
          <a:xfrm>
            <a:off x="5672383" y="1998310"/>
            <a:ext cx="3903257" cy="2136810"/>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8"/>
          <p:cNvSpPr txBox="1"/>
          <p:nvPr>
            <p:ph type="title"/>
          </p:nvPr>
        </p:nvSpPr>
        <p:spPr>
          <a:xfrm>
            <a:off x="504824" y="0"/>
            <a:ext cx="9070975" cy="1262063"/>
          </a:xfrm>
          <a:prstGeom prst="rect">
            <a:avLst/>
          </a:prstGeom>
          <a:noFill/>
          <a:ln>
            <a:noFill/>
          </a:ln>
        </p:spPr>
        <p:txBody>
          <a:bodyPr anchorCtr="0" anchor="ctr" bIns="0" lIns="0" spcFirstLastPara="1" rIns="0" wrap="square" tIns="19400">
            <a:noAutofit/>
          </a:bodyPr>
          <a:lstStyle/>
          <a:p>
            <a:pPr indent="0" lvl="0" marL="0" rtl="0" algn="l">
              <a:lnSpc>
                <a:spcPct val="100000"/>
              </a:lnSpc>
              <a:spcBef>
                <a:spcPts val="0"/>
              </a:spcBef>
              <a:spcAft>
                <a:spcPts val="0"/>
              </a:spcAft>
              <a:buSzPts val="1400"/>
              <a:buNone/>
            </a:pPr>
            <a:r>
              <a:rPr b="1" lang="en-GB" sz="2200">
                <a:solidFill>
                  <a:srgbClr val="FF8700"/>
                </a:solidFill>
              </a:rPr>
              <a:t>Five Rivers: </a:t>
            </a:r>
            <a:r>
              <a:rPr lang="en-GB" sz="2200">
                <a:solidFill>
                  <a:srgbClr val="FF8700"/>
                </a:solidFill>
              </a:rPr>
              <a:t>Co-housing Project - North Sheffield</a:t>
            </a:r>
            <a:endParaRPr/>
          </a:p>
        </p:txBody>
      </p:sp>
      <p:sp>
        <p:nvSpPr>
          <p:cNvPr id="403" name="Google Shape;403;p28"/>
          <p:cNvSpPr txBox="1"/>
          <p:nvPr>
            <p:ph idx="1" type="body"/>
          </p:nvPr>
        </p:nvSpPr>
        <p:spPr>
          <a:xfrm>
            <a:off x="611927" y="1346293"/>
            <a:ext cx="2827020" cy="4840288"/>
          </a:xfrm>
          <a:prstGeom prst="rect">
            <a:avLst/>
          </a:prstGeom>
          <a:noFill/>
          <a:ln>
            <a:noFill/>
          </a:ln>
        </p:spPr>
        <p:txBody>
          <a:bodyPr anchorCtr="0" anchor="t" bIns="0" lIns="0" spcFirstLastPara="1" rIns="0" wrap="square" tIns="12325">
            <a:noAutofit/>
          </a:bodyPr>
          <a:lstStyle/>
          <a:p>
            <a:pPr indent="-323850" lvl="0" marL="431800" rtl="0" algn="l">
              <a:lnSpc>
                <a:spcPct val="100000"/>
              </a:lnSpc>
              <a:spcBef>
                <a:spcPts val="0"/>
              </a:spcBef>
              <a:spcAft>
                <a:spcPts val="0"/>
              </a:spcAft>
              <a:buSzPts val="810"/>
              <a:buFont typeface="Noto Sans Symbols"/>
              <a:buChar char="●"/>
            </a:pPr>
            <a:r>
              <a:rPr lang="en-GB"/>
              <a:t>On Common House</a:t>
            </a:r>
            <a:endParaRPr/>
          </a:p>
          <a:p>
            <a:pPr indent="0" lvl="0" marL="107950" rtl="0" algn="l">
              <a:lnSpc>
                <a:spcPct val="100000"/>
              </a:lnSpc>
              <a:spcBef>
                <a:spcPts val="0"/>
              </a:spcBef>
              <a:spcAft>
                <a:spcPts val="0"/>
              </a:spcAft>
              <a:buSzPts val="810"/>
              <a:buNone/>
            </a:pPr>
            <a:r>
              <a:t/>
            </a:r>
            <a:endParaRPr/>
          </a:p>
          <a:p>
            <a:pPr indent="0" lvl="0" marL="107950" rtl="0" algn="l">
              <a:lnSpc>
                <a:spcPct val="100000"/>
              </a:lnSpc>
              <a:spcBef>
                <a:spcPts val="0"/>
              </a:spcBef>
              <a:spcAft>
                <a:spcPts val="0"/>
              </a:spcAft>
              <a:buSzPts val="810"/>
              <a:buNone/>
            </a:pPr>
            <a:r>
              <a:rPr lang="en-GB" u="sng"/>
              <a:t>Generation</a:t>
            </a:r>
            <a:endParaRPr/>
          </a:p>
          <a:p>
            <a:pPr indent="0" lvl="0" marL="107950" rtl="0" algn="l">
              <a:lnSpc>
                <a:spcPct val="100000"/>
              </a:lnSpc>
              <a:spcBef>
                <a:spcPts val="0"/>
              </a:spcBef>
              <a:spcAft>
                <a:spcPts val="0"/>
              </a:spcAft>
              <a:buSzPts val="810"/>
              <a:buNone/>
            </a:pPr>
            <a:r>
              <a:t/>
            </a:r>
            <a:endParaRPr u="sng"/>
          </a:p>
          <a:p>
            <a:pPr indent="-323850" lvl="0" marL="431800" rtl="0" algn="l">
              <a:lnSpc>
                <a:spcPct val="100000"/>
              </a:lnSpc>
              <a:spcBef>
                <a:spcPts val="0"/>
              </a:spcBef>
              <a:spcAft>
                <a:spcPts val="0"/>
              </a:spcAft>
              <a:buSzPts val="810"/>
              <a:buFont typeface="Noto Sans Symbols"/>
              <a:buChar char="●"/>
            </a:pPr>
            <a:r>
              <a:rPr lang="en-GB"/>
              <a:t>12kWp scheme</a:t>
            </a:r>
            <a:endParaRPr/>
          </a:p>
          <a:p>
            <a:pPr indent="-323850" lvl="0" marL="431800" rtl="0" algn="l">
              <a:lnSpc>
                <a:spcPct val="100000"/>
              </a:lnSpc>
              <a:spcBef>
                <a:spcPts val="0"/>
              </a:spcBef>
              <a:spcAft>
                <a:spcPts val="0"/>
              </a:spcAft>
              <a:buSzPts val="810"/>
              <a:buFont typeface="Noto Sans Symbols"/>
              <a:buChar char="●"/>
            </a:pPr>
            <a:r>
              <a:rPr lang="en-GB"/>
              <a:t>Production 9,500 kWh</a:t>
            </a:r>
            <a:endParaRPr/>
          </a:p>
          <a:p>
            <a:pPr indent="-272415" lvl="0" marL="431800" rtl="0" algn="l">
              <a:lnSpc>
                <a:spcPct val="100000"/>
              </a:lnSpc>
              <a:spcBef>
                <a:spcPts val="0"/>
              </a:spcBef>
              <a:spcAft>
                <a:spcPts val="0"/>
              </a:spcAft>
              <a:buSzPts val="810"/>
              <a:buFont typeface="Noto Sans Symbols"/>
              <a:buNone/>
            </a:pPr>
            <a:r>
              <a:t/>
            </a:r>
            <a:endParaRPr/>
          </a:p>
          <a:p>
            <a:pPr indent="0" lvl="0" marL="107950" rtl="0" algn="l">
              <a:lnSpc>
                <a:spcPct val="100000"/>
              </a:lnSpc>
              <a:spcBef>
                <a:spcPts val="0"/>
              </a:spcBef>
              <a:spcAft>
                <a:spcPts val="0"/>
              </a:spcAft>
              <a:buSzPts val="810"/>
              <a:buNone/>
            </a:pPr>
            <a:r>
              <a:rPr lang="en-GB" u="sng"/>
              <a:t>Usage</a:t>
            </a:r>
            <a:endParaRPr/>
          </a:p>
          <a:p>
            <a:pPr indent="0" lvl="0" marL="107950" rtl="0" algn="l">
              <a:lnSpc>
                <a:spcPct val="100000"/>
              </a:lnSpc>
              <a:spcBef>
                <a:spcPts val="0"/>
              </a:spcBef>
              <a:spcAft>
                <a:spcPts val="0"/>
              </a:spcAft>
              <a:buSzPts val="810"/>
              <a:buNone/>
            </a:pPr>
            <a:r>
              <a:t/>
            </a:r>
            <a:endParaRPr u="sng"/>
          </a:p>
          <a:p>
            <a:pPr indent="-323850" lvl="0" marL="431800" rtl="0" algn="l">
              <a:lnSpc>
                <a:spcPct val="100000"/>
              </a:lnSpc>
              <a:spcBef>
                <a:spcPts val="0"/>
              </a:spcBef>
              <a:spcAft>
                <a:spcPts val="0"/>
              </a:spcAft>
              <a:buSzPts val="810"/>
              <a:buFont typeface="Noto Sans Symbols"/>
              <a:buChar char="●"/>
            </a:pPr>
            <a:r>
              <a:rPr lang="en-GB"/>
              <a:t>Communal kitchen</a:t>
            </a:r>
            <a:endParaRPr/>
          </a:p>
          <a:p>
            <a:pPr indent="-323850" lvl="0" marL="431800" rtl="0" algn="l">
              <a:lnSpc>
                <a:spcPct val="100000"/>
              </a:lnSpc>
              <a:spcBef>
                <a:spcPts val="0"/>
              </a:spcBef>
              <a:spcAft>
                <a:spcPts val="0"/>
              </a:spcAft>
              <a:buSzPts val="810"/>
              <a:buFont typeface="Noto Sans Symbols"/>
              <a:buChar char="●"/>
            </a:pPr>
            <a:r>
              <a:rPr lang="en-GB"/>
              <a:t>Laundry</a:t>
            </a:r>
            <a:endParaRPr/>
          </a:p>
          <a:p>
            <a:pPr indent="-323850" lvl="0" marL="431800" rtl="0" algn="l">
              <a:lnSpc>
                <a:spcPct val="100000"/>
              </a:lnSpc>
              <a:spcBef>
                <a:spcPts val="0"/>
              </a:spcBef>
              <a:spcAft>
                <a:spcPts val="0"/>
              </a:spcAft>
              <a:buSzPts val="810"/>
              <a:buFont typeface="Noto Sans Symbols"/>
              <a:buChar char="●"/>
            </a:pPr>
            <a:r>
              <a:rPr lang="en-GB"/>
              <a:t>Air Source Heat Pump</a:t>
            </a:r>
            <a:endParaRPr/>
          </a:p>
          <a:p>
            <a:pPr indent="-272415" lvl="0" marL="431800" rtl="0" algn="l">
              <a:lnSpc>
                <a:spcPct val="100000"/>
              </a:lnSpc>
              <a:spcBef>
                <a:spcPts val="0"/>
              </a:spcBef>
              <a:spcAft>
                <a:spcPts val="0"/>
              </a:spcAft>
              <a:buSzPts val="810"/>
              <a:buFont typeface="Noto Sans Symbols"/>
              <a:buNone/>
            </a:pPr>
            <a:r>
              <a:t/>
            </a:r>
            <a:endParaRPr/>
          </a:p>
          <a:p>
            <a:pPr indent="0" lvl="0" marL="107950" rtl="0" algn="l">
              <a:lnSpc>
                <a:spcPct val="100000"/>
              </a:lnSpc>
              <a:spcBef>
                <a:spcPts val="0"/>
              </a:spcBef>
              <a:spcAft>
                <a:spcPts val="0"/>
              </a:spcAft>
              <a:buSzPts val="810"/>
              <a:buNone/>
            </a:pPr>
            <a:r>
              <a:rPr lang="en-GB" u="sng"/>
              <a:t>Timeline</a:t>
            </a:r>
            <a:endParaRPr/>
          </a:p>
          <a:p>
            <a:pPr indent="0" lvl="0" marL="107950" rtl="0" algn="l">
              <a:lnSpc>
                <a:spcPct val="100000"/>
              </a:lnSpc>
              <a:spcBef>
                <a:spcPts val="0"/>
              </a:spcBef>
              <a:spcAft>
                <a:spcPts val="0"/>
              </a:spcAft>
              <a:buSzPts val="810"/>
              <a:buNone/>
            </a:pPr>
            <a:r>
              <a:t/>
            </a:r>
            <a:endParaRPr u="sng"/>
          </a:p>
          <a:p>
            <a:pPr indent="-323850" lvl="0" marL="431800" rtl="0" algn="l">
              <a:lnSpc>
                <a:spcPct val="100000"/>
              </a:lnSpc>
              <a:spcBef>
                <a:spcPts val="0"/>
              </a:spcBef>
              <a:spcAft>
                <a:spcPts val="0"/>
              </a:spcAft>
              <a:buSzPts val="810"/>
              <a:buFont typeface="Noto Sans Symbols"/>
              <a:buChar char="●"/>
            </a:pPr>
            <a:r>
              <a:rPr lang="en-GB"/>
              <a:t>Installation April/May</a:t>
            </a:r>
            <a:endParaRPr/>
          </a:p>
          <a:p>
            <a:pPr indent="-323850" lvl="0" marL="431800" rtl="0" algn="l">
              <a:lnSpc>
                <a:spcPct val="100000"/>
              </a:lnSpc>
              <a:spcBef>
                <a:spcPts val="0"/>
              </a:spcBef>
              <a:spcAft>
                <a:spcPts val="0"/>
              </a:spcAft>
              <a:buSzPts val="810"/>
              <a:buFont typeface="Noto Sans Symbols"/>
              <a:buChar char="●"/>
            </a:pPr>
            <a:r>
              <a:rPr lang="en-GB"/>
              <a:t>Operation July August</a:t>
            </a:r>
            <a:endParaRPr/>
          </a:p>
        </p:txBody>
      </p:sp>
      <p:pic>
        <p:nvPicPr>
          <p:cNvPr id="404" name="Google Shape;404;p28"/>
          <p:cNvPicPr preferRelativeResize="0"/>
          <p:nvPr/>
        </p:nvPicPr>
        <p:blipFill rotWithShape="1">
          <a:blip r:embed="rId3">
            <a:alphaModFix/>
          </a:blip>
          <a:srcRect b="0" l="0" r="0" t="0"/>
          <a:stretch/>
        </p:blipFill>
        <p:spPr>
          <a:xfrm>
            <a:off x="3527424" y="1482528"/>
            <a:ext cx="6048375" cy="4086739"/>
          </a:xfrm>
          <a:prstGeom prst="rect">
            <a:avLst/>
          </a:prstGeom>
          <a:noFill/>
          <a:ln>
            <a:noFill/>
          </a:ln>
        </p:spPr>
      </p:pic>
      <p:pic>
        <p:nvPicPr>
          <p:cNvPr id="405" name="Google Shape;405;p28"/>
          <p:cNvPicPr preferRelativeResize="0"/>
          <p:nvPr/>
        </p:nvPicPr>
        <p:blipFill rotWithShape="1">
          <a:blip r:embed="rId4">
            <a:alphaModFix/>
          </a:blip>
          <a:srcRect b="0" l="0" r="0" t="0"/>
          <a:stretch/>
        </p:blipFill>
        <p:spPr>
          <a:xfrm>
            <a:off x="4513153" y="5308652"/>
            <a:ext cx="1562318" cy="962159"/>
          </a:xfrm>
          <a:prstGeom prst="rect">
            <a:avLst/>
          </a:prstGeom>
          <a:noFill/>
          <a:ln>
            <a:noFill/>
          </a:ln>
        </p:spPr>
      </p:pic>
      <p:cxnSp>
        <p:nvCxnSpPr>
          <p:cNvPr id="406" name="Google Shape;406;p28"/>
          <p:cNvCxnSpPr/>
          <p:nvPr/>
        </p:nvCxnSpPr>
        <p:spPr>
          <a:xfrm flipH="1" rot="10800000">
            <a:off x="5191760" y="3677920"/>
            <a:ext cx="795575" cy="1891347"/>
          </a:xfrm>
          <a:prstGeom prst="straightConnector1">
            <a:avLst/>
          </a:prstGeom>
          <a:noFill/>
          <a:ln cap="flat" cmpd="sng" w="57150">
            <a:solidFill>
              <a:srgbClr val="9A009A"/>
            </a:solidFill>
            <a:prstDash val="solid"/>
            <a:round/>
            <a:headEnd len="sm" w="sm" type="none"/>
            <a:tailEnd len="med" w="med" type="triangle"/>
          </a:ln>
        </p:spPr>
      </p:cxnSp>
      <p:sp>
        <p:nvSpPr>
          <p:cNvPr id="407" name="Google Shape;407;p28"/>
          <p:cNvSpPr/>
          <p:nvPr/>
        </p:nvSpPr>
        <p:spPr>
          <a:xfrm>
            <a:off x="264160" y="6270811"/>
            <a:ext cx="2164080" cy="96215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9"/>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Treasurer’s Report</a:t>
            </a:r>
            <a:endParaRPr b="0" i="0" sz="5400" u="none" cap="none" strike="noStrike">
              <a:solidFill>
                <a:srgbClr val="000000"/>
              </a:solidFill>
              <a:latin typeface="Arial"/>
              <a:ea typeface="Arial"/>
              <a:cs typeface="Arial"/>
              <a:sym typeface="Arial"/>
            </a:endParaRPr>
          </a:p>
        </p:txBody>
      </p:sp>
      <p:pic>
        <p:nvPicPr>
          <p:cNvPr descr="Icon&#10;&#10;Description automatically generated" id="413" name="Google Shape;413;p29"/>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Attendance &amp; Membership</a:t>
            </a:r>
            <a:endParaRPr b="0" i="0" sz="5400" u="none" cap="none" strike="noStrike">
              <a:solidFill>
                <a:srgbClr val="000000"/>
              </a:solidFill>
              <a:latin typeface="Arial"/>
              <a:ea typeface="Arial"/>
              <a:cs typeface="Arial"/>
              <a:sym typeface="Arial"/>
            </a:endParaRPr>
          </a:p>
        </p:txBody>
      </p:sp>
      <p:pic>
        <p:nvPicPr>
          <p:cNvPr descr="Icon&#10;&#10;Description automatically generated" id="193" name="Google Shape;193;p3"/>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0"/>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Organisation Finances Summary</a:t>
            </a:r>
            <a:endParaRPr b="1" i="0" sz="4400" u="none" cap="none" strike="noStrike">
              <a:solidFill>
                <a:srgbClr val="FF8700"/>
              </a:solidFill>
              <a:latin typeface="Arial"/>
              <a:ea typeface="Arial"/>
              <a:cs typeface="Arial"/>
              <a:sym typeface="Arial"/>
            </a:endParaRPr>
          </a:p>
        </p:txBody>
      </p:sp>
      <p:sp>
        <p:nvSpPr>
          <p:cNvPr id="419" name="Google Shape;419;p30"/>
          <p:cNvSpPr txBox="1"/>
          <p:nvPr/>
        </p:nvSpPr>
        <p:spPr>
          <a:xfrm>
            <a:off x="648000" y="1664413"/>
            <a:ext cx="8856000" cy="3735587"/>
          </a:xfrm>
          <a:prstGeom prst="rect">
            <a:avLst/>
          </a:prstGeom>
          <a:noFill/>
          <a:ln>
            <a:noFill/>
          </a:ln>
        </p:spPr>
        <p:txBody>
          <a:bodyPr anchorCtr="0" anchor="t" bIns="0" lIns="0" spcFirstLastPara="1" rIns="0" wrap="square" tIns="0">
            <a:noAutofit/>
          </a:bodyPr>
          <a:lstStyle/>
          <a:p>
            <a:pPr indent="-342900" lvl="0" marL="450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Nearly </a:t>
            </a:r>
            <a:r>
              <a:rPr b="1" i="0" lang="en-GB" sz="2200" u="none" cap="none" strike="noStrike">
                <a:solidFill>
                  <a:srgbClr val="000000"/>
                </a:solidFill>
                <a:latin typeface="Arial"/>
                <a:ea typeface="Arial"/>
                <a:cs typeface="Arial"/>
                <a:sym typeface="Arial"/>
              </a:rPr>
              <a:t>£260k</a:t>
            </a:r>
            <a:r>
              <a:rPr b="0" i="0" lang="en-GB" sz="2200" u="none" cap="none" strike="noStrike">
                <a:solidFill>
                  <a:srgbClr val="000000"/>
                </a:solidFill>
                <a:latin typeface="Arial"/>
                <a:ea typeface="Arial"/>
                <a:cs typeface="Arial"/>
                <a:sym typeface="Arial"/>
              </a:rPr>
              <a:t> of revenue (electricity sales and fee income) since first scheme became operational</a:t>
            </a:r>
            <a:endParaRPr/>
          </a:p>
          <a:p>
            <a:pPr indent="-241300" lvl="0" marL="450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Total electricity generation now more than </a:t>
            </a:r>
            <a:r>
              <a:rPr b="1" i="0" lang="en-GB" sz="2200" u="none" cap="none" strike="noStrike">
                <a:solidFill>
                  <a:srgbClr val="000000"/>
                </a:solidFill>
                <a:latin typeface="Arial"/>
                <a:ea typeface="Arial"/>
                <a:cs typeface="Arial"/>
                <a:sym typeface="Arial"/>
              </a:rPr>
              <a:t>955,000 kWh </a:t>
            </a:r>
            <a:r>
              <a:rPr b="0" i="0" lang="en-GB" sz="2200" u="none" cap="none" strike="noStrike">
                <a:solidFill>
                  <a:srgbClr val="000000"/>
                </a:solidFill>
                <a:latin typeface="Arial"/>
                <a:ea typeface="Arial"/>
                <a:cs typeface="Arial"/>
                <a:sym typeface="Arial"/>
              </a:rPr>
              <a:t>since first scheme became operational</a:t>
            </a:r>
            <a:endParaRPr/>
          </a:p>
          <a:p>
            <a:pPr indent="-241300" lvl="0" marL="450900" marR="0" rtl="0" algn="l">
              <a:lnSpc>
                <a:spcPct val="100000"/>
              </a:lnSpc>
              <a:spcBef>
                <a:spcPts val="1417"/>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Capital returned to investors to date: </a:t>
            </a:r>
            <a:r>
              <a:rPr b="1" i="0" lang="en-GB" sz="2200" u="none" cap="none" strike="noStrike">
                <a:solidFill>
                  <a:srgbClr val="000000"/>
                </a:solidFill>
                <a:latin typeface="Arial"/>
                <a:ea typeface="Arial"/>
                <a:cs typeface="Arial"/>
                <a:sym typeface="Arial"/>
              </a:rPr>
              <a:t>£66,571</a:t>
            </a:r>
            <a:endParaRPr/>
          </a:p>
          <a:p>
            <a:pPr indent="-241300" lvl="0" marL="450900" marR="0" rtl="0" algn="l">
              <a:lnSpc>
                <a:spcPct val="100000"/>
              </a:lnSpc>
              <a:spcBef>
                <a:spcPts val="1417"/>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Interest paid to investors: </a:t>
            </a:r>
            <a:r>
              <a:rPr b="1" i="0" lang="en-GB" sz="2200" u="none" cap="none" strike="noStrike">
                <a:solidFill>
                  <a:srgbClr val="000000"/>
                </a:solidFill>
                <a:latin typeface="Arial"/>
                <a:ea typeface="Arial"/>
                <a:cs typeface="Arial"/>
                <a:sym typeface="Arial"/>
              </a:rPr>
              <a:t>£30,491</a:t>
            </a:r>
            <a:endParaRPr/>
          </a:p>
          <a:p>
            <a:pPr indent="-241300" lvl="0" marL="450900" marR="0" rtl="0" algn="l">
              <a:lnSpc>
                <a:spcPct val="100000"/>
              </a:lnSpc>
              <a:spcBef>
                <a:spcPts val="1417"/>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Community Benefit Fund to date:</a:t>
            </a:r>
            <a:r>
              <a:rPr b="1" i="0" lang="en-GB" sz="2200" u="none" cap="none" strike="noStrike">
                <a:solidFill>
                  <a:srgbClr val="000000"/>
                </a:solidFill>
                <a:latin typeface="Arial"/>
                <a:ea typeface="Arial"/>
                <a:cs typeface="Arial"/>
                <a:sym typeface="Arial"/>
              </a:rPr>
              <a:t> £16,769</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31"/>
          <p:cNvPicPr preferRelativeResize="0"/>
          <p:nvPr/>
        </p:nvPicPr>
        <p:blipFill rotWithShape="1">
          <a:blip r:embed="rId3">
            <a:alphaModFix/>
          </a:blip>
          <a:srcRect b="0" l="0" r="0" t="0"/>
          <a:stretch/>
        </p:blipFill>
        <p:spPr>
          <a:xfrm>
            <a:off x="239149" y="1083662"/>
            <a:ext cx="4843201" cy="4694299"/>
          </a:xfrm>
          <a:prstGeom prst="rect">
            <a:avLst/>
          </a:prstGeom>
          <a:noFill/>
          <a:ln>
            <a:noFill/>
          </a:ln>
        </p:spPr>
      </p:pic>
      <p:pic>
        <p:nvPicPr>
          <p:cNvPr id="425" name="Google Shape;425;p31"/>
          <p:cNvPicPr preferRelativeResize="0"/>
          <p:nvPr/>
        </p:nvPicPr>
        <p:blipFill rotWithShape="1">
          <a:blip r:embed="rId4">
            <a:alphaModFix/>
          </a:blip>
          <a:srcRect b="0" l="0" r="0" t="0"/>
          <a:stretch/>
        </p:blipFill>
        <p:spPr>
          <a:xfrm>
            <a:off x="5040312" y="1111624"/>
            <a:ext cx="4703746" cy="2748256"/>
          </a:xfrm>
          <a:prstGeom prst="rect">
            <a:avLst/>
          </a:prstGeom>
          <a:noFill/>
          <a:ln>
            <a:noFill/>
          </a:ln>
        </p:spPr>
      </p:pic>
      <p:sp>
        <p:nvSpPr>
          <p:cNvPr id="426" name="Google Shape;426;p31"/>
          <p:cNvSpPr txBox="1"/>
          <p:nvPr/>
        </p:nvSpPr>
        <p:spPr>
          <a:xfrm>
            <a:off x="5392882" y="5536130"/>
            <a:ext cx="35952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FF8700"/>
                </a:solidFill>
                <a:latin typeface="Arial"/>
                <a:ea typeface="Arial"/>
                <a:cs typeface="Arial"/>
                <a:sym typeface="Arial"/>
              </a:rPr>
              <a:t>To agree the accounts and the audit exemption.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2"/>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End of Year Allocation</a:t>
            </a:r>
            <a:endParaRPr b="1" i="0" sz="4400" u="none" cap="none" strike="noStrike">
              <a:solidFill>
                <a:srgbClr val="FF8700"/>
              </a:solidFill>
              <a:latin typeface="Arial"/>
              <a:ea typeface="Arial"/>
              <a:cs typeface="Arial"/>
              <a:sym typeface="Arial"/>
            </a:endParaRPr>
          </a:p>
        </p:txBody>
      </p:sp>
      <p:sp>
        <p:nvSpPr>
          <p:cNvPr id="432" name="Google Shape;432;p32"/>
          <p:cNvSpPr txBox="1"/>
          <p:nvPr/>
        </p:nvSpPr>
        <p:spPr>
          <a:xfrm>
            <a:off x="504000" y="1587617"/>
            <a:ext cx="7920000" cy="4384440"/>
          </a:xfrm>
          <a:prstGeom prst="rect">
            <a:avLst/>
          </a:prstGeom>
          <a:noFill/>
          <a:ln>
            <a:noFill/>
          </a:ln>
        </p:spPr>
        <p:txBody>
          <a:bodyPr anchorCtr="0" anchor="t" bIns="0" lIns="0" spcFirstLastPara="1" rIns="0" wrap="square" tIns="0">
            <a:noAutofit/>
          </a:bodyPr>
          <a:lstStyle/>
          <a:p>
            <a:pPr indent="-342900" lvl="0" marL="450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Capital £201,267 (total)</a:t>
            </a:r>
            <a:endParaRPr/>
          </a:p>
          <a:p>
            <a:pPr indent="-342900" lvl="0" marL="450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Non-waived </a:t>
            </a:r>
            <a:r>
              <a:rPr b="0" i="0" lang="en-GB" sz="2200" u="none" cap="none" strike="noStrike">
                <a:solidFill>
                  <a:srgbClr val="000000"/>
                </a:solidFill>
                <a:latin typeface="Arial"/>
                <a:ea typeface="Arial"/>
                <a:cs typeface="Arial"/>
                <a:sym typeface="Arial"/>
              </a:rPr>
              <a:t>Capital £173,186 (£28,081 waived)</a:t>
            </a:r>
            <a:endParaRPr b="0" i="0" sz="2200" u="none" cap="none" strike="noStrike">
              <a:solidFill>
                <a:srgbClr val="000000"/>
              </a:solidFill>
              <a:latin typeface="Arial"/>
              <a:ea typeface="Arial"/>
              <a:cs typeface="Arial"/>
              <a:sym typeface="Arial"/>
            </a:endParaRPr>
          </a:p>
          <a:p>
            <a:pPr indent="-203200" lvl="0" marL="4509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450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Capital Repayment</a:t>
            </a:r>
            <a:endParaRPr b="0" i="0" sz="2200" u="none" cap="none" strike="noStrike">
              <a:solidFill>
                <a:srgbClr val="000000"/>
              </a:solidFill>
              <a:latin typeface="Arial"/>
              <a:ea typeface="Arial"/>
              <a:cs typeface="Arial"/>
              <a:sym typeface="Arial"/>
            </a:endParaRPr>
          </a:p>
          <a:p>
            <a:pPr indent="-342900" lvl="1" marL="882900" marR="0" rtl="0" algn="l">
              <a:lnSpc>
                <a:spcPct val="100000"/>
              </a:lnSpc>
              <a:spcBef>
                <a:spcPts val="1134"/>
              </a:spcBef>
              <a:spcAft>
                <a:spcPts val="0"/>
              </a:spcAft>
              <a:buClr>
                <a:srgbClr val="000000"/>
              </a:buClr>
              <a:buSzPts val="2100"/>
              <a:buFont typeface="Arial"/>
              <a:buChar char="•"/>
            </a:pPr>
            <a:r>
              <a:rPr b="0" i="0" lang="en-GB" sz="2200" u="none" cap="none" strike="noStrike">
                <a:solidFill>
                  <a:srgbClr val="000000"/>
                </a:solidFill>
                <a:latin typeface="Arial"/>
                <a:ea typeface="Arial"/>
                <a:cs typeface="Arial"/>
                <a:sym typeface="Arial"/>
              </a:rPr>
              <a:t>£24,764</a:t>
            </a:r>
            <a:endParaRPr b="0" i="0" sz="2200" u="none" cap="none" strike="noStrike">
              <a:solidFill>
                <a:srgbClr val="000000"/>
              </a:solidFill>
              <a:latin typeface="Arial"/>
              <a:ea typeface="Arial"/>
              <a:cs typeface="Arial"/>
              <a:sym typeface="Arial"/>
            </a:endParaRPr>
          </a:p>
          <a:p>
            <a:pPr indent="0" lvl="1" marL="540000" marR="0" rtl="0" algn="l">
              <a:lnSpc>
                <a:spcPct val="100000"/>
              </a:lnSpc>
              <a:spcBef>
                <a:spcPts val="1134"/>
              </a:spcBef>
              <a:spcAft>
                <a:spcPts val="0"/>
              </a:spcAft>
              <a:buNone/>
            </a:pPr>
            <a:r>
              <a:rPr b="0" i="0" lang="en-GB" sz="22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342900" lvl="0" marL="450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Interest Payment</a:t>
            </a:r>
            <a:endParaRPr/>
          </a:p>
          <a:p>
            <a:pPr indent="-342900" lvl="1" marL="882900" marR="0" rtl="0" algn="l">
              <a:lnSpc>
                <a:spcPct val="100000"/>
              </a:lnSpc>
              <a:spcBef>
                <a:spcPts val="1134"/>
              </a:spcBef>
              <a:spcAft>
                <a:spcPts val="0"/>
              </a:spcAft>
              <a:buClr>
                <a:srgbClr val="000000"/>
              </a:buClr>
              <a:buSzPts val="2100"/>
              <a:buFont typeface="Arial"/>
              <a:buChar char="•"/>
            </a:pPr>
            <a:r>
              <a:rPr b="0" i="0" lang="en-GB" sz="2200" u="none" cap="none" strike="noStrike">
                <a:solidFill>
                  <a:srgbClr val="000000"/>
                </a:solidFill>
                <a:latin typeface="Arial"/>
                <a:ea typeface="Arial"/>
                <a:cs typeface="Arial"/>
                <a:sym typeface="Arial"/>
              </a:rPr>
              <a:t>£5,195</a:t>
            </a:r>
            <a:endParaRPr b="0" i="0" sz="2200" u="none" cap="none" strike="noStrike">
              <a:solidFill>
                <a:srgbClr val="000000"/>
              </a:solidFill>
              <a:latin typeface="Arial"/>
              <a:ea typeface="Arial"/>
              <a:cs typeface="Arial"/>
              <a:sym typeface="Arial"/>
            </a:endParaRPr>
          </a:p>
          <a:p>
            <a:pPr indent="0" lvl="1" marL="540000" marR="0" rtl="0" algn="l">
              <a:lnSpc>
                <a:spcPct val="100000"/>
              </a:lnSpc>
              <a:spcBef>
                <a:spcPts val="1134"/>
              </a:spcBef>
              <a:spcAft>
                <a:spcPts val="0"/>
              </a:spcAft>
              <a:buNone/>
            </a:pPr>
            <a:r>
              <a:t/>
            </a:r>
            <a:endParaRPr b="0" i="0" sz="2200" u="none" cap="none" strike="noStrike">
              <a:solidFill>
                <a:srgbClr val="000000"/>
              </a:solidFill>
              <a:latin typeface="Arial"/>
              <a:ea typeface="Arial"/>
              <a:cs typeface="Arial"/>
              <a:sym typeface="Arial"/>
            </a:endParaRPr>
          </a:p>
          <a:p>
            <a:pPr indent="-342900" lvl="0" marL="450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Community Benefit Payment</a:t>
            </a:r>
            <a:endParaRPr/>
          </a:p>
          <a:p>
            <a:pPr indent="-342900" lvl="1" marL="882900" marR="0" rtl="0" algn="l">
              <a:lnSpc>
                <a:spcPct val="100000"/>
              </a:lnSpc>
              <a:spcBef>
                <a:spcPts val="1134"/>
              </a:spcBef>
              <a:spcAft>
                <a:spcPts val="0"/>
              </a:spcAft>
              <a:buClr>
                <a:srgbClr val="000000"/>
              </a:buClr>
              <a:buSzPts val="2100"/>
              <a:buFont typeface="Arial"/>
              <a:buChar char="•"/>
            </a:pPr>
            <a:r>
              <a:rPr b="0" i="0" lang="en-GB" sz="2200" u="none" cap="none" strike="noStrike">
                <a:solidFill>
                  <a:srgbClr val="000000"/>
                </a:solidFill>
                <a:latin typeface="Arial"/>
                <a:ea typeface="Arial"/>
                <a:cs typeface="Arial"/>
                <a:sym typeface="Arial"/>
              </a:rPr>
              <a:t>£3,019</a:t>
            </a:r>
            <a:endParaRPr b="0" i="0" sz="2200" u="none" cap="none" strike="noStrike">
              <a:solidFill>
                <a:srgbClr val="000000"/>
              </a:solidFill>
              <a:latin typeface="Arial"/>
              <a:ea typeface="Arial"/>
              <a:cs typeface="Arial"/>
              <a:sym typeface="Arial"/>
            </a:endParaRPr>
          </a:p>
          <a:p>
            <a:pPr indent="0" lvl="1" marL="540000" marR="0" rtl="0" algn="l">
              <a:lnSpc>
                <a:spcPct val="100000"/>
              </a:lnSpc>
              <a:spcBef>
                <a:spcPts val="1134"/>
              </a:spcBef>
              <a:spcAft>
                <a:spcPts val="0"/>
              </a:spcAft>
              <a:buNone/>
            </a:pP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433" name="Google Shape;433;p32"/>
          <p:cNvSpPr txBox="1"/>
          <p:nvPr/>
        </p:nvSpPr>
        <p:spPr>
          <a:xfrm>
            <a:off x="2743200" y="6359040"/>
            <a:ext cx="35952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FF8700"/>
                </a:solidFill>
                <a:latin typeface="Arial"/>
                <a:ea typeface="Arial"/>
                <a:cs typeface="Arial"/>
                <a:sym typeface="Arial"/>
              </a:rPr>
              <a:t>To agree the end of year figures.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3"/>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Community Benefit Fund</a:t>
            </a:r>
            <a:endParaRPr b="0" i="0" sz="5400" u="none" cap="none" strike="noStrike">
              <a:solidFill>
                <a:srgbClr val="000000"/>
              </a:solidFill>
              <a:latin typeface="Arial"/>
              <a:ea typeface="Arial"/>
              <a:cs typeface="Arial"/>
              <a:sym typeface="Arial"/>
            </a:endParaRPr>
          </a:p>
        </p:txBody>
      </p:sp>
      <p:pic>
        <p:nvPicPr>
          <p:cNvPr descr="Icon&#10;&#10;Description automatically generated" id="439" name="Google Shape;439;p33"/>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4"/>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Community Benefit Fund</a:t>
            </a:r>
            <a:endParaRPr b="1" i="0" sz="4400" u="none" cap="none" strike="noStrike">
              <a:solidFill>
                <a:srgbClr val="FF8700"/>
              </a:solidFill>
              <a:latin typeface="Arial"/>
              <a:ea typeface="Arial"/>
              <a:cs typeface="Arial"/>
              <a:sym typeface="Arial"/>
            </a:endParaRPr>
          </a:p>
        </p:txBody>
      </p:sp>
      <p:sp>
        <p:nvSpPr>
          <p:cNvPr id="445" name="Google Shape;445;p34"/>
          <p:cNvSpPr txBox="1"/>
          <p:nvPr/>
        </p:nvSpPr>
        <p:spPr>
          <a:xfrm>
            <a:off x="576000" y="1769040"/>
            <a:ext cx="9003600" cy="438444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Community Benefit Fund (CBF) is designed to use </a:t>
            </a:r>
            <a:r>
              <a:rPr b="1" i="0" lang="en-GB" sz="2000" u="none" cap="none" strike="noStrike">
                <a:solidFill>
                  <a:srgbClr val="000000"/>
                </a:solidFill>
                <a:latin typeface="Arial"/>
                <a:ea typeface="Arial"/>
                <a:cs typeface="Arial"/>
                <a:sym typeface="Arial"/>
              </a:rPr>
              <a:t>a percentage of revenue (1.5%) </a:t>
            </a:r>
            <a:r>
              <a:rPr b="0" i="0" lang="en-GB" sz="2000" u="none" cap="none" strike="noStrike">
                <a:solidFill>
                  <a:srgbClr val="000000"/>
                </a:solidFill>
                <a:latin typeface="Arial"/>
                <a:ea typeface="Arial"/>
                <a:cs typeface="Arial"/>
                <a:sym typeface="Arial"/>
              </a:rPr>
              <a:t>to </a:t>
            </a:r>
            <a:r>
              <a:rPr b="1" i="0" lang="en-GB" sz="2000" u="none" cap="none" strike="noStrike">
                <a:solidFill>
                  <a:srgbClr val="000000"/>
                </a:solidFill>
                <a:latin typeface="Arial"/>
                <a:ea typeface="Arial"/>
                <a:cs typeface="Arial"/>
                <a:sym typeface="Arial"/>
              </a:rPr>
              <a:t>support organisations </a:t>
            </a:r>
            <a:r>
              <a:rPr b="0" i="0" lang="en-GB" sz="2000" u="none" cap="none" strike="noStrike">
                <a:solidFill>
                  <a:srgbClr val="000000"/>
                </a:solidFill>
                <a:latin typeface="Arial"/>
                <a:ea typeface="Arial"/>
                <a:cs typeface="Arial"/>
                <a:sym typeface="Arial"/>
              </a:rPr>
              <a:t>that have the </a:t>
            </a:r>
            <a:r>
              <a:rPr b="1" i="0" lang="en-GB" sz="2000" u="none" cap="none" strike="noStrike">
                <a:solidFill>
                  <a:srgbClr val="000000"/>
                </a:solidFill>
                <a:latin typeface="Arial"/>
                <a:ea typeface="Arial"/>
                <a:cs typeface="Arial"/>
                <a:sym typeface="Arial"/>
              </a:rPr>
              <a:t>same ethos </a:t>
            </a:r>
            <a:r>
              <a:rPr b="0" i="0" lang="en-GB" sz="2000" u="none" cap="none" strike="noStrike">
                <a:solidFill>
                  <a:srgbClr val="000000"/>
                </a:solidFill>
                <a:latin typeface="Arial"/>
                <a:ea typeface="Arial"/>
                <a:cs typeface="Arial"/>
                <a:sym typeface="Arial"/>
              </a:rPr>
              <a:t>as Sheffield Renewables.</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We particularly wish to </a:t>
            </a:r>
            <a:r>
              <a:rPr b="1" i="0" lang="en-GB" sz="2000" u="none" cap="none" strike="noStrike">
                <a:solidFill>
                  <a:srgbClr val="000000"/>
                </a:solidFill>
                <a:latin typeface="Arial"/>
                <a:ea typeface="Arial"/>
                <a:cs typeface="Arial"/>
                <a:sym typeface="Arial"/>
              </a:rPr>
              <a:t>support</a:t>
            </a:r>
            <a:r>
              <a:rPr b="0" i="0" lang="en-GB" sz="2000" u="none" cap="none" strike="noStrike">
                <a:solidFill>
                  <a:srgbClr val="000000"/>
                </a:solidFill>
                <a:latin typeface="Arial"/>
                <a:ea typeface="Arial"/>
                <a:cs typeface="Arial"/>
                <a:sym typeface="Arial"/>
              </a:rPr>
              <a:t> projects that can achieve a </a:t>
            </a:r>
            <a:r>
              <a:rPr b="1" i="0" lang="en-GB" sz="2000" u="none" cap="none" strike="noStrike">
                <a:solidFill>
                  <a:srgbClr val="000000"/>
                </a:solidFill>
                <a:latin typeface="Arial"/>
                <a:ea typeface="Arial"/>
                <a:cs typeface="Arial"/>
                <a:sym typeface="Arial"/>
              </a:rPr>
              <a:t>social benefit </a:t>
            </a:r>
            <a:r>
              <a:rPr b="0" i="0" lang="en-GB" sz="2000" u="none" cap="none" strike="noStrike">
                <a:solidFill>
                  <a:srgbClr val="000000"/>
                </a:solidFill>
                <a:latin typeface="Arial"/>
                <a:ea typeface="Arial"/>
                <a:cs typeface="Arial"/>
                <a:sym typeface="Arial"/>
              </a:rPr>
              <a:t>whilst helping the </a:t>
            </a:r>
            <a:r>
              <a:rPr b="1" i="0" lang="en-GB" sz="2000" u="none" cap="none" strike="noStrike">
                <a:solidFill>
                  <a:srgbClr val="000000"/>
                </a:solidFill>
                <a:latin typeface="Arial"/>
                <a:ea typeface="Arial"/>
                <a:cs typeface="Arial"/>
                <a:sym typeface="Arial"/>
              </a:rPr>
              <a:t>environment</a:t>
            </a:r>
            <a:r>
              <a:rPr b="0" i="0" lang="en-GB" sz="2000" u="none" cap="none" strike="noStrike">
                <a:solidFill>
                  <a:srgbClr val="000000"/>
                </a:solidFill>
                <a:latin typeface="Arial"/>
                <a:ea typeface="Arial"/>
                <a:cs typeface="Arial"/>
                <a:sym typeface="Arial"/>
              </a:rPr>
              <a:t>, for example by addressing </a:t>
            </a:r>
            <a:r>
              <a:rPr b="1" i="0" lang="en-GB" sz="2000" u="none" cap="none" strike="noStrike">
                <a:solidFill>
                  <a:srgbClr val="000000"/>
                </a:solidFill>
                <a:latin typeface="Arial"/>
                <a:ea typeface="Arial"/>
                <a:cs typeface="Arial"/>
                <a:sym typeface="Arial"/>
              </a:rPr>
              <a:t>fuel poverty.</a:t>
            </a:r>
            <a:r>
              <a:rPr b="0" i="0" lang="en-GB" sz="2000" u="none" cap="none" strike="noStrike">
                <a:solidFill>
                  <a:srgbClr val="000000"/>
                </a:solidFill>
                <a:latin typeface="Arial"/>
                <a:ea typeface="Arial"/>
                <a:cs typeface="Arial"/>
                <a:sym typeface="Arial"/>
              </a:rPr>
              <a:t> </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a:t>
            </a:r>
            <a:r>
              <a:rPr b="1" i="0" lang="en-GB" sz="2000" u="none" cap="none" strike="noStrike">
                <a:solidFill>
                  <a:srgbClr val="000000"/>
                </a:solidFill>
                <a:latin typeface="Arial"/>
                <a:ea typeface="Arial"/>
                <a:cs typeface="Arial"/>
                <a:sym typeface="Arial"/>
              </a:rPr>
              <a:t>decision </a:t>
            </a:r>
            <a:r>
              <a:rPr b="0" i="0" lang="en-GB" sz="2000" u="none" cap="none" strike="noStrike">
                <a:solidFill>
                  <a:srgbClr val="000000"/>
                </a:solidFill>
                <a:latin typeface="Arial"/>
                <a:ea typeface="Arial"/>
                <a:cs typeface="Arial"/>
                <a:sym typeface="Arial"/>
              </a:rPr>
              <a:t>for where to donate the CBF is down to the </a:t>
            </a:r>
            <a:r>
              <a:rPr b="1" i="0" lang="en-GB" sz="2000" u="none" cap="none" strike="noStrike">
                <a:solidFill>
                  <a:srgbClr val="000000"/>
                </a:solidFill>
                <a:latin typeface="Arial"/>
                <a:ea typeface="Arial"/>
                <a:cs typeface="Arial"/>
                <a:sym typeface="Arial"/>
              </a:rPr>
              <a:t>membership.</a:t>
            </a:r>
            <a:endParaRPr/>
          </a:p>
          <a:p>
            <a:pPr indent="-215900" lvl="0" marL="3429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year we do a number of </a:t>
            </a:r>
            <a:r>
              <a:rPr b="1" i="0" lang="en-GB" sz="2000" u="none" cap="none" strike="noStrike">
                <a:solidFill>
                  <a:srgbClr val="000000"/>
                </a:solidFill>
                <a:latin typeface="Arial"/>
                <a:ea typeface="Arial"/>
                <a:cs typeface="Arial"/>
                <a:sym typeface="Arial"/>
              </a:rPr>
              <a:t>votes </a:t>
            </a:r>
            <a:r>
              <a:rPr b="0" i="0" lang="en-GB" sz="2000" u="none" cap="none" strike="noStrike">
                <a:solidFill>
                  <a:srgbClr val="000000"/>
                </a:solidFill>
                <a:latin typeface="Arial"/>
                <a:ea typeface="Arial"/>
                <a:cs typeface="Arial"/>
                <a:sym typeface="Arial"/>
              </a:rPr>
              <a:t>to decide </a:t>
            </a:r>
            <a:r>
              <a:rPr b="1" i="0" lang="en-GB" sz="2000" u="none" cap="none" strike="noStrike">
                <a:solidFill>
                  <a:srgbClr val="000000"/>
                </a:solidFill>
                <a:latin typeface="Arial"/>
                <a:ea typeface="Arial"/>
                <a:cs typeface="Arial"/>
                <a:sym typeface="Arial"/>
              </a:rPr>
              <a:t>where </a:t>
            </a:r>
            <a:r>
              <a:rPr b="0" i="0" lang="en-GB" sz="2000" u="none" cap="none" strike="noStrike">
                <a:solidFill>
                  <a:srgbClr val="000000"/>
                </a:solidFill>
                <a:latin typeface="Arial"/>
                <a:ea typeface="Arial"/>
                <a:cs typeface="Arial"/>
                <a:sym typeface="Arial"/>
              </a:rPr>
              <a:t>to donate the CBF.</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5"/>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Community Benefit 2022</a:t>
            </a:r>
            <a:endParaRPr b="1" i="0" sz="4400" u="none" cap="none" strike="noStrike">
              <a:solidFill>
                <a:srgbClr val="FF8700"/>
              </a:solidFill>
              <a:latin typeface="Arial"/>
              <a:ea typeface="Arial"/>
              <a:cs typeface="Arial"/>
              <a:sym typeface="Arial"/>
            </a:endParaRPr>
          </a:p>
        </p:txBody>
      </p:sp>
      <p:sp>
        <p:nvSpPr>
          <p:cNvPr id="451" name="Google Shape;451;p35"/>
          <p:cNvSpPr txBox="1"/>
          <p:nvPr/>
        </p:nvSpPr>
        <p:spPr>
          <a:xfrm>
            <a:off x="504000" y="1769040"/>
            <a:ext cx="9071640" cy="4384440"/>
          </a:xfrm>
          <a:prstGeom prst="rect">
            <a:avLst/>
          </a:prstGeom>
          <a:noFill/>
          <a:ln>
            <a:noFill/>
          </a:ln>
        </p:spPr>
        <p:txBody>
          <a:bodyPr anchorCtr="0" anchor="t" bIns="0" lIns="0" spcFirstLastPara="1" rIns="0" wrap="square" tIns="0">
            <a:noAutofit/>
          </a:bodyPr>
          <a:lstStyle/>
          <a:p>
            <a:pPr indent="-457200" lvl="0" marL="5652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Last year we allocated </a:t>
            </a:r>
            <a:r>
              <a:rPr b="1" i="0" lang="en-GB" sz="2000" u="none" cap="none" strike="noStrike">
                <a:solidFill>
                  <a:srgbClr val="000000"/>
                </a:solidFill>
                <a:latin typeface="Arial"/>
                <a:ea typeface="Arial"/>
                <a:cs typeface="Arial"/>
                <a:sym typeface="Arial"/>
              </a:rPr>
              <a:t>£ 3,019 </a:t>
            </a:r>
            <a:r>
              <a:rPr b="0" i="0" lang="en-GB" sz="2000" u="none" cap="none" strike="noStrike">
                <a:solidFill>
                  <a:srgbClr val="000000"/>
                </a:solidFill>
                <a:latin typeface="Arial"/>
                <a:ea typeface="Arial"/>
                <a:cs typeface="Arial"/>
                <a:sym typeface="Arial"/>
              </a:rPr>
              <a:t>to the CBF</a:t>
            </a:r>
            <a:endParaRPr b="0" i="0" sz="2000" u="none" cap="none" strike="noStrike">
              <a:solidFill>
                <a:srgbClr val="000000"/>
              </a:solidFill>
              <a:latin typeface="Arial"/>
              <a:ea typeface="Arial"/>
              <a:cs typeface="Arial"/>
              <a:sym typeface="Arial"/>
            </a:endParaRPr>
          </a:p>
          <a:p>
            <a:pPr indent="-330200" lvl="0" marL="656641"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457200" lvl="0" marL="565200" marR="0" rtl="0" algn="l">
              <a:lnSpc>
                <a:spcPct val="100000"/>
              </a:lnSpc>
              <a:spcBef>
                <a:spcPts val="1417"/>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Gleadless Valley Project: </a:t>
            </a:r>
            <a:r>
              <a:rPr b="1" i="0" lang="en-GB" sz="2000" u="none" cap="none" strike="noStrike">
                <a:solidFill>
                  <a:srgbClr val="000000"/>
                </a:solidFill>
                <a:latin typeface="Arial"/>
                <a:ea typeface="Arial"/>
                <a:cs typeface="Arial"/>
                <a:sym typeface="Arial"/>
              </a:rPr>
              <a:t>£ 2,415</a:t>
            </a:r>
            <a:endParaRPr/>
          </a:p>
          <a:p>
            <a:pPr indent="-292100" lvl="2" marL="1435100" marR="0" rtl="0" algn="l">
              <a:lnSpc>
                <a:spcPct val="100000"/>
              </a:lnSpc>
              <a:spcBef>
                <a:spcPts val="0"/>
              </a:spcBef>
              <a:spcAft>
                <a:spcPts val="0"/>
              </a:spcAft>
              <a:buClr>
                <a:srgbClr val="000000"/>
              </a:buClr>
              <a:buSzPts val="2600"/>
              <a:buFont typeface="Arial"/>
              <a:buNone/>
            </a:pPr>
            <a:r>
              <a:t/>
            </a:r>
            <a:endParaRPr b="1" i="1" sz="2000" u="none" cap="none" strike="noStrike">
              <a:solidFill>
                <a:srgbClr val="000000"/>
              </a:solidFill>
              <a:latin typeface="Arial"/>
              <a:ea typeface="Arial"/>
              <a:cs typeface="Arial"/>
              <a:sym typeface="Arial"/>
            </a:endParaRPr>
          </a:p>
          <a:p>
            <a:pPr indent="-457200" lvl="0" marL="565200" marR="0" rtl="0" algn="l">
              <a:lnSpc>
                <a:spcPct val="100000"/>
              </a:lnSpc>
              <a:spcBef>
                <a:spcPts val="1417"/>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Trine (Solar Investments): </a:t>
            </a:r>
            <a:r>
              <a:rPr b="1" i="0" lang="en-GB" sz="2000" u="none" cap="none" strike="noStrike">
                <a:solidFill>
                  <a:srgbClr val="000000"/>
                </a:solidFill>
                <a:latin typeface="Arial"/>
                <a:ea typeface="Arial"/>
                <a:cs typeface="Arial"/>
                <a:sym typeface="Arial"/>
              </a:rPr>
              <a:t>£ 604 </a:t>
            </a:r>
            <a:endParaRPr/>
          </a:p>
          <a:p>
            <a:pPr indent="-330200" lvl="0" marL="565200" marR="0" rtl="0" algn="l">
              <a:lnSpc>
                <a:spcPct val="100000"/>
              </a:lnSpc>
              <a:spcBef>
                <a:spcPts val="1417"/>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232558" lvl="0" marL="432000" marR="0" rtl="0" algn="l">
              <a:lnSpc>
                <a:spcPct val="100000"/>
              </a:lnSpc>
              <a:spcBef>
                <a:spcPts val="1417"/>
              </a:spcBef>
              <a:spcAft>
                <a:spcPts val="0"/>
              </a:spcAft>
              <a:buClr>
                <a:srgbClr val="000000"/>
              </a:buClr>
              <a:buSzPts val="1440"/>
              <a:buFont typeface="Noto Sans Symbols"/>
              <a:buNone/>
            </a:pPr>
            <a:r>
              <a:t/>
            </a:r>
            <a:endParaRPr b="0" i="0" sz="2000" u="none" cap="none" strike="noStrike">
              <a:solidFill>
                <a:srgbClr val="000000"/>
              </a:solidFill>
              <a:latin typeface="Arial"/>
              <a:ea typeface="Arial"/>
              <a:cs typeface="Arial"/>
              <a:sym typeface="Arial"/>
            </a:endParaRPr>
          </a:p>
          <a:p>
            <a:pPr indent="-232558" lvl="0" marL="432000" marR="0" rtl="0" algn="l">
              <a:lnSpc>
                <a:spcPct val="100000"/>
              </a:lnSpc>
              <a:spcBef>
                <a:spcPts val="1417"/>
              </a:spcBef>
              <a:spcAft>
                <a:spcPts val="0"/>
              </a:spcAft>
              <a:buClr>
                <a:srgbClr val="000000"/>
              </a:buClr>
              <a:buSzPts val="1440"/>
              <a:buFont typeface="Noto Sans Symbols"/>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b="0" l="0" r="0" t="0"/>
          <a:stretch/>
        </p:blipFill>
        <p:spPr>
          <a:xfrm>
            <a:off x="409575" y="1894364"/>
            <a:ext cx="4630737" cy="1031525"/>
          </a:xfrm>
          <a:prstGeom prst="rect">
            <a:avLst/>
          </a:prstGeom>
          <a:noFill/>
          <a:ln>
            <a:noFill/>
          </a:ln>
        </p:spPr>
      </p:pic>
      <p:pic>
        <p:nvPicPr>
          <p:cNvPr id="457" name="Google Shape;457;p36"/>
          <p:cNvPicPr preferRelativeResize="0"/>
          <p:nvPr/>
        </p:nvPicPr>
        <p:blipFill rotWithShape="1">
          <a:blip r:embed="rId4">
            <a:alphaModFix/>
          </a:blip>
          <a:srcRect b="0" l="0" r="7041" t="0"/>
          <a:stretch/>
        </p:blipFill>
        <p:spPr>
          <a:xfrm>
            <a:off x="5134737" y="1894363"/>
            <a:ext cx="4630737" cy="1031525"/>
          </a:xfrm>
          <a:prstGeom prst="rect">
            <a:avLst/>
          </a:prstGeom>
          <a:noFill/>
          <a:ln>
            <a:noFill/>
          </a:ln>
        </p:spPr>
      </p:pic>
      <p:sp>
        <p:nvSpPr>
          <p:cNvPr id="458" name="Google Shape;458;p36"/>
          <p:cNvSpPr txBox="1"/>
          <p:nvPr/>
        </p:nvSpPr>
        <p:spPr>
          <a:xfrm>
            <a:off x="1076960" y="1894363"/>
            <a:ext cx="10566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2022</a:t>
            </a:r>
            <a:endParaRPr/>
          </a:p>
        </p:txBody>
      </p:sp>
      <p:sp>
        <p:nvSpPr>
          <p:cNvPr id="459" name="Google Shape;459;p36"/>
          <p:cNvSpPr txBox="1"/>
          <p:nvPr/>
        </p:nvSpPr>
        <p:spPr>
          <a:xfrm>
            <a:off x="5842000" y="1891425"/>
            <a:ext cx="10566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2023</a:t>
            </a:r>
            <a:endParaRPr/>
          </a:p>
        </p:txBody>
      </p:sp>
      <p:sp>
        <p:nvSpPr>
          <p:cNvPr id="460" name="Google Shape;460;p36"/>
          <p:cNvSpPr txBox="1"/>
          <p:nvPr/>
        </p:nvSpPr>
        <p:spPr>
          <a:xfrm>
            <a:off x="409575" y="3210561"/>
            <a:ext cx="9071700" cy="30073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GB" sz="1200" u="sng" cap="none" strike="noStrike">
                <a:solidFill>
                  <a:srgbClr val="000000"/>
                </a:solidFill>
                <a:latin typeface="Arial"/>
                <a:ea typeface="Arial"/>
                <a:cs typeface="Arial"/>
                <a:sym typeface="Arial"/>
              </a:rPr>
              <a:t>Gleadless Valley Estate Project</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With the grant from Sheffield Renewables GV Project set up a stall each Friday to inform residents about how to reduce energy bills and improve energy efficiency.</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Displaying a selection of insulation materials, and wall posters publicising the availability of free materials and advice</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The materials included draught proofing tape, radiator reflective insulation sheets, window film, LED bulbs, and door-bottom draught excluders.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For advice, we would discuss issues around keeping warm at home, including fuel poverty, poor insulation, and draughts, and provide free materials if suitable.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In November, we made contact with Green Doctor, an energy company funded support service providing free advice and insulation materials, and handed out leaflets with their contact details.  </a:t>
            </a:r>
            <a:endParaRPr/>
          </a:p>
        </p:txBody>
      </p:sp>
      <p:sp>
        <p:nvSpPr>
          <p:cNvPr id="461" name="Google Shape;461;p36"/>
          <p:cNvSpPr txBox="1"/>
          <p:nvPr/>
        </p:nvSpPr>
        <p:spPr>
          <a:xfrm>
            <a:off x="386271" y="1605280"/>
            <a:ext cx="9071700" cy="286144"/>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GB" sz="1200" u="sng" cap="none" strike="noStrike">
                <a:solidFill>
                  <a:srgbClr val="000000"/>
                </a:solidFill>
                <a:latin typeface="Arial"/>
                <a:ea typeface="Arial"/>
                <a:cs typeface="Arial"/>
                <a:sym typeface="Arial"/>
              </a:rPr>
              <a:t>Trine</a:t>
            </a:r>
            <a:endParaRPr/>
          </a:p>
        </p:txBody>
      </p:sp>
      <p:sp>
        <p:nvSpPr>
          <p:cNvPr id="462" name="Google Shape;462;p36"/>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Community Benefit 2022</a:t>
            </a:r>
            <a:endParaRPr b="1" i="0" sz="4400" u="none" cap="none" strike="noStrike">
              <a:solidFill>
                <a:srgbClr val="FF87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7"/>
          <p:cNvSpPr txBox="1"/>
          <p:nvPr/>
        </p:nvSpPr>
        <p:spPr>
          <a:xfrm>
            <a:off x="504000" y="393786"/>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Proposed Organisations</a:t>
            </a:r>
            <a:endParaRPr/>
          </a:p>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for this year’s CBF</a:t>
            </a:r>
            <a:endParaRPr b="1" i="0" sz="4400" u="none" cap="none" strike="noStrike">
              <a:solidFill>
                <a:srgbClr val="FF8700"/>
              </a:solidFill>
              <a:latin typeface="Arial"/>
              <a:ea typeface="Arial"/>
              <a:cs typeface="Arial"/>
              <a:sym typeface="Arial"/>
            </a:endParaRPr>
          </a:p>
        </p:txBody>
      </p:sp>
      <p:sp>
        <p:nvSpPr>
          <p:cNvPr id="468" name="Google Shape;468;p37"/>
          <p:cNvSpPr txBox="1"/>
          <p:nvPr/>
        </p:nvSpPr>
        <p:spPr>
          <a:xfrm>
            <a:off x="504000" y="2159452"/>
            <a:ext cx="9071640" cy="4384440"/>
          </a:xfrm>
          <a:prstGeom prst="rect">
            <a:avLst/>
          </a:prstGeom>
          <a:noFill/>
          <a:ln>
            <a:noFill/>
          </a:ln>
        </p:spPr>
        <p:txBody>
          <a:bodyPr anchorCtr="0" anchor="t" bIns="0" lIns="0" spcFirstLastPara="1" rIns="0" wrap="square" tIns="0">
            <a:noAutofit/>
          </a:bodyPr>
          <a:lstStyle/>
          <a:p>
            <a:pPr indent="0" lvl="0" marL="127000" marR="0" rtl="0" algn="l">
              <a:lnSpc>
                <a:spcPct val="100000"/>
              </a:lnSpc>
              <a:spcBef>
                <a:spcPts val="600"/>
              </a:spcBef>
              <a:spcAft>
                <a:spcPts val="0"/>
              </a:spcAft>
              <a:buNone/>
            </a:pPr>
            <a:r>
              <a:rPr b="0" i="0" lang="en-GB" sz="2000" u="none" cap="none" strike="noStrike">
                <a:solidFill>
                  <a:schemeClr val="dk1"/>
                </a:solidFill>
                <a:latin typeface="Arial"/>
                <a:ea typeface="Arial"/>
                <a:cs typeface="Arial"/>
                <a:sym typeface="Arial"/>
              </a:rPr>
              <a:t>There have been </a:t>
            </a:r>
            <a:r>
              <a:rPr b="1" i="0" lang="en-GB" sz="2000" u="none" cap="none" strike="noStrike">
                <a:solidFill>
                  <a:schemeClr val="dk1"/>
                </a:solidFill>
                <a:latin typeface="Arial"/>
                <a:ea typeface="Arial"/>
                <a:cs typeface="Arial"/>
                <a:sym typeface="Arial"/>
              </a:rPr>
              <a:t>no suggestions </a:t>
            </a:r>
            <a:r>
              <a:rPr b="0" i="0" lang="en-GB" sz="2000" u="none" cap="none" strike="noStrike">
                <a:solidFill>
                  <a:schemeClr val="dk1"/>
                </a:solidFill>
                <a:latin typeface="Arial"/>
                <a:ea typeface="Arial"/>
                <a:cs typeface="Arial"/>
                <a:sym typeface="Arial"/>
              </a:rPr>
              <a:t>from the co-op </a:t>
            </a:r>
            <a:r>
              <a:rPr b="1" i="0" lang="en-GB" sz="2000" u="none" cap="none" strike="noStrike">
                <a:solidFill>
                  <a:schemeClr val="dk1"/>
                </a:solidFill>
                <a:latin typeface="Arial"/>
                <a:ea typeface="Arial"/>
                <a:cs typeface="Arial"/>
                <a:sym typeface="Arial"/>
              </a:rPr>
              <a:t>members</a:t>
            </a:r>
            <a:r>
              <a:rPr b="0" i="0" lang="en-GB" sz="2000" u="none" cap="none" strike="noStrike">
                <a:solidFill>
                  <a:schemeClr val="dk1"/>
                </a:solidFill>
                <a:latin typeface="Arial"/>
                <a:ea typeface="Arial"/>
                <a:cs typeface="Arial"/>
                <a:sym typeface="Arial"/>
              </a:rPr>
              <a:t>.</a:t>
            </a:r>
            <a:endParaRPr/>
          </a:p>
          <a:p>
            <a:pPr indent="0" lvl="0" marL="127000" marR="0" rtl="0" algn="l">
              <a:lnSpc>
                <a:spcPct val="100000"/>
              </a:lnSpc>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0" lvl="0" marL="127000" marR="0" rtl="0" algn="l">
              <a:lnSpc>
                <a:spcPct val="100000"/>
              </a:lnSpc>
              <a:spcBef>
                <a:spcPts val="600"/>
              </a:spcBef>
              <a:spcAft>
                <a:spcPts val="0"/>
              </a:spcAft>
              <a:buNone/>
            </a:pPr>
            <a:r>
              <a:rPr b="0" i="0" lang="en-GB" sz="2000" u="none" cap="none" strike="noStrike">
                <a:solidFill>
                  <a:schemeClr val="dk1"/>
                </a:solidFill>
                <a:latin typeface="Arial"/>
                <a:ea typeface="Arial"/>
                <a:cs typeface="Arial"/>
                <a:sym typeface="Arial"/>
              </a:rPr>
              <a:t>Sheffield Renewables Board proposes that the </a:t>
            </a:r>
            <a:r>
              <a:rPr b="1" i="0" lang="en-GB" sz="2000" u="none" cap="none" strike="noStrike">
                <a:solidFill>
                  <a:schemeClr val="dk1"/>
                </a:solidFill>
                <a:latin typeface="Arial"/>
                <a:ea typeface="Arial"/>
                <a:cs typeface="Arial"/>
                <a:sym typeface="Arial"/>
              </a:rPr>
              <a:t>CBF is donated</a:t>
            </a:r>
            <a:r>
              <a:rPr b="0" i="0" lang="en-GB" sz="2000" u="none" cap="none" strike="noStrike">
                <a:solidFill>
                  <a:schemeClr val="dk1"/>
                </a:solidFill>
                <a:latin typeface="Arial"/>
                <a:ea typeface="Arial"/>
                <a:cs typeface="Arial"/>
                <a:sym typeface="Arial"/>
              </a:rPr>
              <a:t> to the following </a:t>
            </a:r>
            <a:r>
              <a:rPr b="1" i="0" lang="en-GB" sz="2000" u="none" cap="none" strike="noStrike">
                <a:solidFill>
                  <a:schemeClr val="dk1"/>
                </a:solidFill>
                <a:latin typeface="Arial"/>
                <a:ea typeface="Arial"/>
                <a:cs typeface="Arial"/>
                <a:sym typeface="Arial"/>
              </a:rPr>
              <a:t>organisations</a:t>
            </a:r>
            <a:r>
              <a:rPr b="0" i="0" lang="en-GB" sz="2000" u="none" cap="none" strike="noStrike">
                <a:solidFill>
                  <a:schemeClr val="dk1"/>
                </a:solidFill>
                <a:latin typeface="Arial"/>
                <a:ea typeface="Arial"/>
                <a:cs typeface="Arial"/>
                <a:sym typeface="Arial"/>
              </a:rPr>
              <a:t>:</a:t>
            </a:r>
            <a:endParaRPr/>
          </a:p>
          <a:p>
            <a:pPr indent="0" lvl="0" marL="127000" marR="0" rtl="0" algn="l">
              <a:lnSpc>
                <a:spcPct val="100000"/>
              </a:lnSpc>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0" lvl="0" marL="127000" marR="0" rtl="0" algn="l">
              <a:lnSpc>
                <a:spcPct val="100000"/>
              </a:lnSpc>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457200" lvl="1" marL="952500" marR="0" rtl="0" algn="l">
              <a:lnSpc>
                <a:spcPct val="100000"/>
              </a:lnSpc>
              <a:spcBef>
                <a:spcPts val="0"/>
              </a:spcBef>
              <a:spcAft>
                <a:spcPts val="0"/>
              </a:spcAft>
              <a:buClr>
                <a:srgbClr val="000000"/>
              </a:buClr>
              <a:buSzPts val="3000"/>
              <a:buFont typeface="Arial"/>
              <a:buChar char="•"/>
            </a:pPr>
            <a:r>
              <a:rPr b="0" i="0" lang="en-GB" sz="2000" u="none" cap="none" strike="noStrike">
                <a:solidFill>
                  <a:srgbClr val="000000"/>
                </a:solidFill>
                <a:latin typeface="Arial"/>
                <a:ea typeface="Arial"/>
                <a:cs typeface="Arial"/>
                <a:sym typeface="Arial"/>
              </a:rPr>
              <a:t>80% Local : </a:t>
            </a:r>
            <a:r>
              <a:rPr b="1" i="0" lang="en-GB" sz="2000" u="none" cap="none" strike="noStrike">
                <a:solidFill>
                  <a:srgbClr val="000000"/>
                </a:solidFill>
                <a:latin typeface="Arial"/>
                <a:ea typeface="Arial"/>
                <a:cs typeface="Arial"/>
                <a:sym typeface="Arial"/>
              </a:rPr>
              <a:t>Assist Energy Efficiency Measures - </a:t>
            </a:r>
            <a:r>
              <a:rPr b="0" i="0" lang="en-GB" sz="2000" u="none" cap="none" strike="noStrike">
                <a:solidFill>
                  <a:srgbClr val="000000"/>
                </a:solidFill>
                <a:latin typeface="Arial"/>
                <a:ea typeface="Arial"/>
                <a:cs typeface="Arial"/>
                <a:sym typeface="Arial"/>
              </a:rPr>
              <a:t>£2833</a:t>
            </a:r>
            <a:endParaRPr b="0" i="0" sz="2000" u="none" cap="none" strike="noStrike">
              <a:solidFill>
                <a:srgbClr val="000000"/>
              </a:solidFill>
              <a:latin typeface="Arial"/>
              <a:ea typeface="Arial"/>
              <a:cs typeface="Arial"/>
              <a:sym typeface="Arial"/>
            </a:endParaRPr>
          </a:p>
          <a:p>
            <a:pPr indent="-266700" lvl="1" marL="952500" marR="0" rtl="0" algn="l">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a:p>
            <a:pPr indent="-266700" lvl="1" marL="952500" marR="0" rtl="0" algn="l">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a:p>
            <a:pPr indent="-457200" lvl="1" marL="952500" marR="0" rtl="0" algn="l">
              <a:lnSpc>
                <a:spcPct val="100000"/>
              </a:lnSpc>
              <a:spcBef>
                <a:spcPts val="0"/>
              </a:spcBef>
              <a:spcAft>
                <a:spcPts val="0"/>
              </a:spcAft>
              <a:buClr>
                <a:srgbClr val="000000"/>
              </a:buClr>
              <a:buSzPts val="3000"/>
              <a:buFont typeface="Arial"/>
              <a:buChar char="•"/>
            </a:pPr>
            <a:r>
              <a:rPr b="0" i="0" lang="en-GB" sz="2000" u="none" cap="none" strike="noStrike">
                <a:solidFill>
                  <a:srgbClr val="000000"/>
                </a:solidFill>
                <a:latin typeface="Arial"/>
                <a:ea typeface="Arial"/>
                <a:cs typeface="Arial"/>
                <a:sym typeface="Arial"/>
              </a:rPr>
              <a:t>20% International : </a:t>
            </a:r>
            <a:r>
              <a:rPr b="1" i="0" lang="en-GB" sz="2000" u="none" cap="none" strike="noStrike">
                <a:solidFill>
                  <a:srgbClr val="000000"/>
                </a:solidFill>
                <a:latin typeface="Arial"/>
                <a:ea typeface="Arial"/>
                <a:cs typeface="Arial"/>
                <a:sym typeface="Arial"/>
              </a:rPr>
              <a:t>Mbedza: Malawi Tree Planting Project - </a:t>
            </a:r>
            <a:r>
              <a:rPr b="0" i="0" lang="en-GB" sz="2000" u="none" cap="none" strike="noStrike">
                <a:solidFill>
                  <a:srgbClr val="000000"/>
                </a:solidFill>
                <a:latin typeface="Arial"/>
                <a:ea typeface="Arial"/>
                <a:cs typeface="Arial"/>
                <a:sym typeface="Arial"/>
              </a:rPr>
              <a:t>£708</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8"/>
          <p:cNvSpPr txBox="1"/>
          <p:nvPr/>
        </p:nvSpPr>
        <p:spPr>
          <a:xfrm>
            <a:off x="1368425" y="503238"/>
            <a:ext cx="7199313" cy="458787"/>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GB" sz="2600" u="none" cap="none" strike="noStrike">
                <a:solidFill>
                  <a:srgbClr val="000000"/>
                </a:solidFill>
                <a:latin typeface="Arial"/>
                <a:ea typeface="Arial"/>
                <a:cs typeface="Arial"/>
                <a:sym typeface="Arial"/>
              </a:rPr>
              <a:t>Assist Energy Efficiency Measures</a:t>
            </a:r>
            <a:endParaRPr/>
          </a:p>
        </p:txBody>
      </p:sp>
      <p:sp>
        <p:nvSpPr>
          <p:cNvPr id="475" name="Google Shape;475;p38"/>
          <p:cNvSpPr txBox="1"/>
          <p:nvPr/>
        </p:nvSpPr>
        <p:spPr>
          <a:xfrm>
            <a:off x="503238" y="1223963"/>
            <a:ext cx="8856662" cy="4757737"/>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Background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ASSIST was founded by people in Sheffield in 2003. ASSIST works primarily with</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people seeking sanctuary who have had asylum applications refused and who are</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therefore destitute, not able to work or study, and with no recourse to public funds.</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(See ASSIST’s website: </a:t>
            </a:r>
            <a:r>
              <a:rPr b="0" i="0" lang="en-GB" sz="1400" u="sng" cap="none" strike="noStrike">
                <a:solidFill>
                  <a:srgbClr val="000000"/>
                </a:solidFill>
                <a:latin typeface="Arial"/>
                <a:ea typeface="Arial"/>
                <a:cs typeface="Arial"/>
                <a:sym typeface="Arial"/>
                <a:hlinkClick r:id="rId3">
                  <a:extLst>
                    <a:ext uri="{A12FA001-AC4F-418D-AE19-62706E023703}">
                      <ahyp:hlinkClr val="tx"/>
                    </a:ext>
                  </a:extLst>
                </a:hlinkClick>
              </a:rPr>
              <a:t>https://www.assistsheffield.org.uk/</a:t>
            </a:r>
            <a:r>
              <a:rPr b="0" i="0" lang="en-GB"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ASSIST’s work</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ASSIST’s services last year included:</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client welfare payments - 105 people supported</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accommodation – housing 68 homeless people in shared houses and five</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refugee families (with household utilities, cleaning materials and toiletries)</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advice, support and other welfare - 47 people helped to access legal support</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warmth - for those in our accommodation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This year, ASSIST is replacing its former night shelter with a new dispersed “Welcome House” scheme for new arrivals. Part of this work involves retrofitting our existing houses to raise all to EPC level C. We have received some Government grant money but need to match it with our own funds. Measures include insulation, solar panels and windows. This work is in partnership with SY Ecofit a new CIC, thereby also developing new skills and capacity within the city and bringing inward the investment.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76" name="Google Shape;476;p38"/>
          <p:cNvPicPr preferRelativeResize="0"/>
          <p:nvPr/>
        </p:nvPicPr>
        <p:blipFill rotWithShape="1">
          <a:blip r:embed="rId4">
            <a:alphaModFix/>
          </a:blip>
          <a:srcRect b="0" l="0" r="0" t="0"/>
          <a:stretch/>
        </p:blipFill>
        <p:spPr>
          <a:xfrm>
            <a:off x="7559675" y="360363"/>
            <a:ext cx="2095500" cy="1476375"/>
          </a:xfrm>
          <a:prstGeom prst="rect">
            <a:avLst/>
          </a:prstGeom>
          <a:noFill/>
          <a:ln>
            <a:noFill/>
          </a:ln>
        </p:spPr>
      </p:pic>
      <p:pic>
        <p:nvPicPr>
          <p:cNvPr id="477" name="Google Shape;477;p38"/>
          <p:cNvPicPr preferRelativeResize="0"/>
          <p:nvPr/>
        </p:nvPicPr>
        <p:blipFill rotWithShape="1">
          <a:blip r:embed="rId5">
            <a:alphaModFix/>
          </a:blip>
          <a:srcRect b="0" l="0" r="0" t="0"/>
          <a:stretch/>
        </p:blipFill>
        <p:spPr>
          <a:xfrm>
            <a:off x="7343775" y="1695450"/>
            <a:ext cx="2232025" cy="1473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p39"/>
          <p:cNvPicPr preferRelativeResize="0"/>
          <p:nvPr/>
        </p:nvPicPr>
        <p:blipFill rotWithShape="1">
          <a:blip r:embed="rId3">
            <a:alphaModFix/>
          </a:blip>
          <a:srcRect b="0" l="0" r="0" t="0"/>
          <a:stretch/>
        </p:blipFill>
        <p:spPr>
          <a:xfrm>
            <a:off x="1262063" y="360363"/>
            <a:ext cx="6873875" cy="1165225"/>
          </a:xfrm>
          <a:prstGeom prst="rect">
            <a:avLst/>
          </a:prstGeom>
          <a:noFill/>
          <a:ln>
            <a:noFill/>
          </a:ln>
        </p:spPr>
      </p:pic>
      <p:sp>
        <p:nvSpPr>
          <p:cNvPr id="484" name="Google Shape;484;p39"/>
          <p:cNvSpPr txBox="1"/>
          <p:nvPr/>
        </p:nvSpPr>
        <p:spPr>
          <a:xfrm>
            <a:off x="287338" y="1728788"/>
            <a:ext cx="9504362" cy="2268537"/>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Mbedza Projects Support aims to deliver poverty reduction in Malawi through 4 key themes –  livelihoods, health, environment, and education. Our environment and livelihood’s themes work closely together with a village intervention beginning with the building of Esperanza stoves for all households These stoves transform women’s lives by saving cooking and firewood collecting time and bring an end to burn injuries. The 60% reduction in firewood use has a very positive benefit on local environments where trees are in short supply.</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Following the building of stoves we provide trees, grown in our own tree nurseries. These trees are provided for each household and for a village woodlot with the aim that after five years the village will have a sustainable source of wood supply. Mbedza provides support for five years with long term monitoring and training assisted by the Forestry Research Institute of Malawi.</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We are looking for funding to develop our tree planting programme further and especially for our Green Match Fund campaign in April – funds donated towards this will be doubled by Big Give’s Corporate sponsors</a:t>
            </a:r>
            <a:endParaRPr/>
          </a:p>
        </p:txBody>
      </p:sp>
      <p:pic>
        <p:nvPicPr>
          <p:cNvPr id="485" name="Google Shape;485;p39"/>
          <p:cNvPicPr preferRelativeResize="0"/>
          <p:nvPr/>
        </p:nvPicPr>
        <p:blipFill rotWithShape="1">
          <a:blip r:embed="rId4">
            <a:alphaModFix/>
          </a:blip>
          <a:srcRect b="0" l="0" r="0" t="0"/>
          <a:stretch/>
        </p:blipFill>
        <p:spPr>
          <a:xfrm>
            <a:off x="1728787" y="4200525"/>
            <a:ext cx="1614487" cy="2259013"/>
          </a:xfrm>
          <a:prstGeom prst="rect">
            <a:avLst/>
          </a:prstGeom>
          <a:noFill/>
          <a:ln>
            <a:noFill/>
          </a:ln>
        </p:spPr>
      </p:pic>
      <p:sp>
        <p:nvSpPr>
          <p:cNvPr id="486" name="Google Shape;486;p39"/>
          <p:cNvSpPr txBox="1"/>
          <p:nvPr/>
        </p:nvSpPr>
        <p:spPr>
          <a:xfrm>
            <a:off x="2087563" y="6551613"/>
            <a:ext cx="2735262" cy="598487"/>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Seeds sown in August 2023 – 10 days growth, Machilka village,</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Monkey Bay, Malawi.</a:t>
            </a:r>
            <a:endParaRPr/>
          </a:p>
        </p:txBody>
      </p:sp>
      <p:pic>
        <p:nvPicPr>
          <p:cNvPr id="487" name="Google Shape;487;p39"/>
          <p:cNvPicPr preferRelativeResize="0"/>
          <p:nvPr/>
        </p:nvPicPr>
        <p:blipFill rotWithShape="1">
          <a:blip r:embed="rId5">
            <a:alphaModFix/>
          </a:blip>
          <a:srcRect b="0" l="0" r="0" t="0"/>
          <a:stretch/>
        </p:blipFill>
        <p:spPr>
          <a:xfrm>
            <a:off x="6911975" y="4176713"/>
            <a:ext cx="1439863" cy="2519362"/>
          </a:xfrm>
          <a:prstGeom prst="rect">
            <a:avLst/>
          </a:prstGeom>
          <a:noFill/>
          <a:ln>
            <a:noFill/>
          </a:ln>
        </p:spPr>
      </p:pic>
      <p:sp>
        <p:nvSpPr>
          <p:cNvPr id="488" name="Google Shape;488;p39"/>
          <p:cNvSpPr txBox="1"/>
          <p:nvPr/>
        </p:nvSpPr>
        <p:spPr>
          <a:xfrm>
            <a:off x="4608513" y="4176713"/>
            <a:ext cx="2016125" cy="1955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These saplings are awaiting the arrival of the rains which come in December. This month, January 2024 our teams are at Machilka village</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assisting the community in the planting out of their saplings in the village</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woodlot and around households.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Members</a:t>
            </a:r>
            <a:endParaRPr/>
          </a:p>
        </p:txBody>
      </p:sp>
      <p:sp>
        <p:nvSpPr>
          <p:cNvPr id="199" name="Google Shape;199;p4"/>
          <p:cNvSpPr txBox="1"/>
          <p:nvPr/>
        </p:nvSpPr>
        <p:spPr>
          <a:xfrm>
            <a:off x="504000" y="1342320"/>
            <a:ext cx="9071640" cy="4384440"/>
          </a:xfrm>
          <a:prstGeom prst="rect">
            <a:avLst/>
          </a:prstGeom>
          <a:noFill/>
          <a:ln>
            <a:noFill/>
          </a:ln>
        </p:spPr>
        <p:txBody>
          <a:bodyPr anchorCtr="0" anchor="t" bIns="0" lIns="0" spcFirstLastPara="1" rIns="0" wrap="square" tIns="0">
            <a:noAutofit/>
          </a:bodyPr>
          <a:lstStyle/>
          <a:p>
            <a:pPr indent="-342900" lvl="0" marL="450900" marR="0" rtl="0" algn="l">
              <a:lnSpc>
                <a:spcPct val="100000"/>
              </a:lnSpc>
              <a:spcBef>
                <a:spcPts val="1417"/>
              </a:spcBef>
              <a:spcAft>
                <a:spcPts val="0"/>
              </a:spcAft>
              <a:buClr>
                <a:srgbClr val="000000"/>
              </a:buClr>
              <a:buSzPts val="2000"/>
              <a:buFont typeface="Arial"/>
              <a:buChar char="•"/>
            </a:pPr>
            <a:r>
              <a:rPr b="1" i="0" lang="en-GB" sz="2000" u="none" cap="none" strike="noStrike">
                <a:solidFill>
                  <a:srgbClr val="000000"/>
                </a:solidFill>
                <a:highlight>
                  <a:srgbClr val="FFFF00"/>
                </a:highlight>
                <a:latin typeface="Arial"/>
                <a:ea typeface="Arial"/>
                <a:cs typeface="Arial"/>
                <a:sym typeface="Arial"/>
              </a:rPr>
              <a:t>240</a:t>
            </a:r>
            <a:r>
              <a:rPr b="0" i="0" lang="en-GB" sz="2000" u="none" cap="none" strike="noStrike">
                <a:solidFill>
                  <a:srgbClr val="000000"/>
                </a:solidFill>
                <a:latin typeface="Arial"/>
                <a:ea typeface="Arial"/>
                <a:cs typeface="Arial"/>
                <a:sym typeface="Arial"/>
              </a:rPr>
              <a:t> last year</a:t>
            </a:r>
            <a:endParaRPr/>
          </a:p>
          <a:p>
            <a:pPr indent="-215900" lvl="0" marL="450900"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000"/>
              <a:buFont typeface="Arial"/>
              <a:buChar char="•"/>
            </a:pPr>
            <a:r>
              <a:rPr b="1" i="0" lang="en-GB" sz="2000" u="none" cap="none" strike="noStrike">
                <a:solidFill>
                  <a:srgbClr val="000000"/>
                </a:solidFill>
                <a:highlight>
                  <a:srgbClr val="FFFF00"/>
                </a:highlight>
                <a:latin typeface="Arial"/>
                <a:ea typeface="Arial"/>
                <a:cs typeface="Arial"/>
                <a:sym typeface="Arial"/>
              </a:rPr>
              <a:t>16</a:t>
            </a:r>
            <a:r>
              <a:rPr b="1" i="0" lang="en-GB" sz="2000" u="none" cap="none" strike="noStrike">
                <a:solidFill>
                  <a:srgbClr val="000000"/>
                </a:solidFill>
                <a:latin typeface="Arial"/>
                <a:ea typeface="Arial"/>
                <a:cs typeface="Arial"/>
                <a:sym typeface="Arial"/>
              </a:rPr>
              <a:t> people withdrew</a:t>
            </a:r>
            <a:r>
              <a:rPr b="0" i="0" lang="en-GB" sz="2000" u="none" cap="none" strike="noStrike">
                <a:solidFill>
                  <a:srgbClr val="000000"/>
                </a:solidFill>
                <a:latin typeface="Arial"/>
                <a:ea typeface="Arial"/>
                <a:cs typeface="Arial"/>
                <a:sym typeface="Arial"/>
              </a:rPr>
              <a:t> all their </a:t>
            </a:r>
            <a:r>
              <a:rPr b="1" i="0" lang="en-GB" sz="2000" u="none" cap="none" strike="noStrike">
                <a:solidFill>
                  <a:srgbClr val="000000"/>
                </a:solidFill>
                <a:latin typeface="Arial"/>
                <a:ea typeface="Arial"/>
                <a:cs typeface="Arial"/>
                <a:sym typeface="Arial"/>
              </a:rPr>
              <a:t>shares</a:t>
            </a:r>
            <a:r>
              <a:rPr b="0" i="0" lang="en-GB" sz="2000" u="none" cap="none" strike="noStrike">
                <a:solidFill>
                  <a:srgbClr val="000000"/>
                </a:solidFill>
                <a:latin typeface="Arial"/>
                <a:ea typeface="Arial"/>
                <a:cs typeface="Arial"/>
                <a:sym typeface="Arial"/>
              </a:rPr>
              <a:t> last year</a:t>
            </a:r>
            <a:endParaRPr/>
          </a:p>
          <a:p>
            <a:pPr indent="-215900" lvl="0" marL="450900"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000"/>
              <a:buFont typeface="Arial"/>
              <a:buChar char="•"/>
            </a:pPr>
            <a:r>
              <a:rPr b="0" i="0" lang="en-GB" sz="2000" u="none" cap="none" strike="noStrike">
                <a:solidFill>
                  <a:srgbClr val="000000"/>
                </a:solidFill>
                <a:highlight>
                  <a:srgbClr val="FFFF00"/>
                </a:highlight>
                <a:latin typeface="Arial"/>
                <a:ea typeface="Arial"/>
                <a:cs typeface="Arial"/>
                <a:sym typeface="Arial"/>
              </a:rPr>
              <a:t>6 </a:t>
            </a:r>
            <a:r>
              <a:rPr b="0" i="0" lang="en-GB" sz="2000" u="none" cap="none" strike="noStrike">
                <a:solidFill>
                  <a:srgbClr val="000000"/>
                </a:solidFill>
                <a:latin typeface="Arial"/>
                <a:ea typeface="Arial"/>
                <a:cs typeface="Arial"/>
                <a:sym typeface="Arial"/>
              </a:rPr>
              <a:t>ex-volunteers have been taken-off the membership register</a:t>
            </a:r>
            <a:endParaRPr/>
          </a:p>
          <a:p>
            <a:pPr indent="-215900" lvl="0" marL="450900"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000"/>
              <a:buFont typeface="Arial"/>
              <a:buChar char="•"/>
            </a:pPr>
            <a:r>
              <a:rPr b="1" i="0" lang="en-GB" sz="2000" u="none" cap="none" strike="noStrike">
                <a:solidFill>
                  <a:srgbClr val="000000"/>
                </a:solidFill>
                <a:highlight>
                  <a:srgbClr val="FFFF00"/>
                </a:highlight>
                <a:latin typeface="Arial"/>
                <a:ea typeface="Arial"/>
                <a:cs typeface="Arial"/>
                <a:sym typeface="Arial"/>
              </a:rPr>
              <a:t>1</a:t>
            </a:r>
            <a:r>
              <a:rPr b="0" i="0" lang="en-GB" sz="2000" u="none" cap="none" strike="noStrike">
                <a:solidFill>
                  <a:srgbClr val="000000"/>
                </a:solidFill>
                <a:highlight>
                  <a:srgbClr val="FFFF00"/>
                </a:highlight>
                <a:latin typeface="Arial"/>
                <a:ea typeface="Arial"/>
                <a:cs typeface="Arial"/>
                <a:sym typeface="Arial"/>
              </a:rPr>
              <a:t> </a:t>
            </a:r>
            <a:r>
              <a:rPr b="1" i="0" lang="en-GB" sz="2000" u="none" cap="none" strike="noStrike">
                <a:solidFill>
                  <a:srgbClr val="000000"/>
                </a:solidFill>
                <a:latin typeface="Arial"/>
                <a:ea typeface="Arial"/>
                <a:cs typeface="Arial"/>
                <a:sym typeface="Arial"/>
              </a:rPr>
              <a:t>new</a:t>
            </a:r>
            <a:r>
              <a:rPr b="0" i="0" lang="en-GB" sz="2000" u="none" cap="none" strike="noStrike">
                <a:solidFill>
                  <a:srgbClr val="000000"/>
                </a:solidFill>
                <a:latin typeface="Arial"/>
                <a:ea typeface="Arial"/>
                <a:cs typeface="Arial"/>
                <a:sym typeface="Arial"/>
              </a:rPr>
              <a:t> volunteer member</a:t>
            </a:r>
            <a:endParaRPr/>
          </a:p>
          <a:p>
            <a:pPr indent="-215900" lvl="0" marL="450900"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Total members this year </a:t>
            </a:r>
            <a:r>
              <a:rPr b="1" i="0" lang="en-GB" sz="2000" u="none" cap="none" strike="noStrike">
                <a:solidFill>
                  <a:srgbClr val="000000"/>
                </a:solidFill>
                <a:highlight>
                  <a:srgbClr val="FFFF00"/>
                </a:highlight>
                <a:latin typeface="Arial"/>
                <a:ea typeface="Arial"/>
                <a:cs typeface="Arial"/>
                <a:sym typeface="Arial"/>
              </a:rPr>
              <a:t>219</a:t>
            </a:r>
            <a:endParaRPr/>
          </a:p>
          <a:p>
            <a:pPr indent="-215900" lvl="0" marL="450900"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450900"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0"/>
          <p:cNvSpPr txBox="1"/>
          <p:nvPr/>
        </p:nvSpPr>
        <p:spPr>
          <a:xfrm>
            <a:off x="504000" y="301320"/>
            <a:ext cx="9071640" cy="67700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Resolution 4:</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FF8700"/>
                </a:solidFill>
                <a:latin typeface="Arial"/>
                <a:ea typeface="Arial"/>
                <a:cs typeface="Arial"/>
                <a:sym typeface="Arial"/>
              </a:rPr>
              <a:t>ALLOCATION OF SURPLUS</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Proposed by: Richard Collins, Treasurer</a:t>
            </a:r>
            <a:endParaRPr b="0" i="0" sz="1800" u="none" cap="none" strike="noStrike">
              <a:solidFill>
                <a:srgbClr val="000000"/>
              </a:solidFill>
              <a:latin typeface="Roboto"/>
              <a:ea typeface="Roboto"/>
              <a:cs typeface="Roboto"/>
              <a:sym typeface="Roboto"/>
            </a:endParaRPr>
          </a:p>
        </p:txBody>
      </p:sp>
      <p:pic>
        <p:nvPicPr>
          <p:cNvPr descr="Icon&#10;&#10;Description automatically generated" id="494" name="Google Shape;494;p40"/>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pic>
        <p:nvPicPr>
          <p:cNvPr id="495" name="Google Shape;495;p40"/>
          <p:cNvPicPr preferRelativeResize="0"/>
          <p:nvPr/>
        </p:nvPicPr>
        <p:blipFill rotWithShape="1">
          <a:blip r:embed="rId4">
            <a:alphaModFix/>
          </a:blip>
          <a:srcRect b="0" l="0" r="0" t="0"/>
          <a:stretch/>
        </p:blipFill>
        <p:spPr>
          <a:xfrm>
            <a:off x="2319822" y="3210876"/>
            <a:ext cx="5440979" cy="3162446"/>
          </a:xfrm>
          <a:prstGeom prst="rect">
            <a:avLst/>
          </a:prstGeom>
          <a:noFill/>
          <a:ln>
            <a:noFill/>
          </a:ln>
        </p:spPr>
      </p:pic>
      <p:sp>
        <p:nvSpPr>
          <p:cNvPr id="496" name="Google Shape;496;p40"/>
          <p:cNvSpPr txBox="1"/>
          <p:nvPr/>
        </p:nvSpPr>
        <p:spPr>
          <a:xfrm>
            <a:off x="2319822" y="5019040"/>
            <a:ext cx="5440978"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- 80% of CBF to Assist</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- 20% of CBF to Mbedza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1"/>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CBF: Suggestions for Next Year</a:t>
            </a:r>
            <a:endParaRPr b="1" i="0" sz="4400" u="none" cap="none" strike="noStrike">
              <a:solidFill>
                <a:srgbClr val="FF8700"/>
              </a:solidFill>
              <a:latin typeface="Arial"/>
              <a:ea typeface="Arial"/>
              <a:cs typeface="Arial"/>
              <a:sym typeface="Arial"/>
            </a:endParaRPr>
          </a:p>
        </p:txBody>
      </p:sp>
      <p:sp>
        <p:nvSpPr>
          <p:cNvPr id="502" name="Google Shape;502;p41"/>
          <p:cNvSpPr txBox="1"/>
          <p:nvPr/>
        </p:nvSpPr>
        <p:spPr>
          <a:xfrm>
            <a:off x="504000" y="2887578"/>
            <a:ext cx="9071640" cy="3265901"/>
          </a:xfrm>
          <a:prstGeom prst="rect">
            <a:avLst/>
          </a:prstGeom>
          <a:noFill/>
          <a:ln>
            <a:noFill/>
          </a:ln>
        </p:spPr>
        <p:txBody>
          <a:bodyPr anchorCtr="0" anchor="t" bIns="0" lIns="0" spcFirstLastPara="1" rIns="0" wrap="square" tIns="0">
            <a:noAutofit/>
          </a:bodyPr>
          <a:lstStyle/>
          <a:p>
            <a:pPr indent="-342900" lvl="0" marL="450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We would like the </a:t>
            </a:r>
            <a:r>
              <a:rPr b="1" i="0" lang="en-GB" sz="2000" u="none" cap="none" strike="noStrike">
                <a:solidFill>
                  <a:srgbClr val="000000"/>
                </a:solidFill>
                <a:latin typeface="Arial"/>
                <a:ea typeface="Arial"/>
                <a:cs typeface="Arial"/>
                <a:sym typeface="Arial"/>
              </a:rPr>
              <a:t>beneficiaries</a:t>
            </a:r>
            <a:r>
              <a:rPr b="0" i="0" lang="en-GB" sz="2000" u="none" cap="none" strike="noStrike">
                <a:solidFill>
                  <a:srgbClr val="000000"/>
                </a:solidFill>
                <a:latin typeface="Arial"/>
                <a:ea typeface="Arial"/>
                <a:cs typeface="Arial"/>
                <a:sym typeface="Arial"/>
              </a:rPr>
              <a:t> of the CBF to </a:t>
            </a:r>
            <a:r>
              <a:rPr b="1" i="0" lang="en-GB" sz="2000" u="none" cap="none" strike="noStrike">
                <a:solidFill>
                  <a:srgbClr val="000000"/>
                </a:solidFill>
                <a:latin typeface="Arial"/>
                <a:ea typeface="Arial"/>
                <a:cs typeface="Arial"/>
                <a:sym typeface="Arial"/>
              </a:rPr>
              <a:t>reflect our members wishes</a:t>
            </a:r>
            <a:endParaRPr b="0" i="0" sz="2000" u="none" cap="none" strike="noStrike">
              <a:solidFill>
                <a:srgbClr val="000000"/>
              </a:solidFill>
              <a:latin typeface="Arial"/>
              <a:ea typeface="Arial"/>
              <a:cs typeface="Arial"/>
              <a:sym typeface="Arial"/>
            </a:endParaRPr>
          </a:p>
          <a:p>
            <a:pPr indent="-215900" lvl="0" marL="450900" marR="0" rtl="0" algn="l">
              <a:lnSpc>
                <a:spcPct val="100000"/>
              </a:lnSpc>
              <a:spcBef>
                <a:spcPts val="1417"/>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450900" marR="0" rtl="0" algn="l">
              <a:lnSpc>
                <a:spcPct val="100000"/>
              </a:lnSpc>
              <a:spcBef>
                <a:spcPts val="1417"/>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If you have </a:t>
            </a:r>
            <a:r>
              <a:rPr b="1" i="0" lang="en-GB" sz="2000" u="none" cap="none" strike="noStrike">
                <a:solidFill>
                  <a:srgbClr val="000000"/>
                </a:solidFill>
                <a:latin typeface="Arial"/>
                <a:ea typeface="Arial"/>
                <a:cs typeface="Arial"/>
                <a:sym typeface="Arial"/>
              </a:rPr>
              <a:t>any suggestions </a:t>
            </a:r>
            <a:r>
              <a:rPr b="0" i="0" lang="en-GB" sz="2000" u="none" cap="none" strike="noStrike">
                <a:solidFill>
                  <a:srgbClr val="000000"/>
                </a:solidFill>
                <a:latin typeface="Arial"/>
                <a:ea typeface="Arial"/>
                <a:cs typeface="Arial"/>
                <a:sym typeface="Arial"/>
              </a:rPr>
              <a:t>for next year please </a:t>
            </a:r>
            <a:r>
              <a:rPr b="1" i="0" lang="en-GB" sz="2000" u="none" cap="none" strike="noStrike">
                <a:solidFill>
                  <a:srgbClr val="000000"/>
                </a:solidFill>
                <a:latin typeface="Arial"/>
                <a:ea typeface="Arial"/>
                <a:cs typeface="Arial"/>
                <a:sym typeface="Arial"/>
              </a:rPr>
              <a:t>send us an email </a:t>
            </a:r>
            <a:r>
              <a:rPr b="0" i="0" lang="en-GB" sz="2000" u="none" cap="none" strike="noStrike">
                <a:solidFill>
                  <a:srgbClr val="000000"/>
                </a:solidFill>
                <a:latin typeface="Arial"/>
                <a:ea typeface="Arial"/>
                <a:cs typeface="Arial"/>
                <a:sym typeface="Arial"/>
              </a:rPr>
              <a:t>with details and </a:t>
            </a:r>
            <a:r>
              <a:rPr b="1" i="0" lang="en-GB" sz="2000" u="none" cap="none" strike="noStrike">
                <a:solidFill>
                  <a:srgbClr val="000000"/>
                </a:solidFill>
                <a:latin typeface="Arial"/>
                <a:ea typeface="Arial"/>
                <a:cs typeface="Arial"/>
                <a:sym typeface="Arial"/>
              </a:rPr>
              <a:t>why you think the organisation </a:t>
            </a:r>
            <a:r>
              <a:rPr b="0" i="0" lang="en-GB" sz="2000" u="none" cap="none" strike="noStrike">
                <a:solidFill>
                  <a:srgbClr val="000000"/>
                </a:solidFill>
                <a:latin typeface="Arial"/>
                <a:ea typeface="Arial"/>
                <a:cs typeface="Arial"/>
                <a:sym typeface="Arial"/>
              </a:rPr>
              <a:t>would be a great place to </a:t>
            </a:r>
            <a:r>
              <a:rPr b="1" i="0" lang="en-GB" sz="2000" u="none" cap="none" strike="noStrike">
                <a:solidFill>
                  <a:srgbClr val="000000"/>
                </a:solidFill>
                <a:latin typeface="Arial"/>
                <a:ea typeface="Arial"/>
                <a:cs typeface="Arial"/>
                <a:sym typeface="Arial"/>
              </a:rPr>
              <a:t>donate / invest the surplus</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2"/>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Communications Report</a:t>
            </a:r>
            <a:endParaRPr b="0" i="0" sz="5400" u="none" cap="none" strike="noStrike">
              <a:solidFill>
                <a:srgbClr val="000000"/>
              </a:solidFill>
              <a:latin typeface="Arial"/>
              <a:ea typeface="Arial"/>
              <a:cs typeface="Arial"/>
              <a:sym typeface="Arial"/>
            </a:endParaRPr>
          </a:p>
        </p:txBody>
      </p:sp>
      <p:pic>
        <p:nvPicPr>
          <p:cNvPr descr="Icon&#10;&#10;Description automatically generated" id="508" name="Google Shape;508;p42"/>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3"/>
          <p:cNvSpPr/>
          <p:nvPr/>
        </p:nvSpPr>
        <p:spPr>
          <a:xfrm>
            <a:off x="504000" y="30276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Sheffield Renewables Comms</a:t>
            </a:r>
            <a:endParaRPr b="0" i="0" sz="4400" u="none" cap="none" strike="noStrike">
              <a:solidFill>
                <a:srgbClr val="000000"/>
              </a:solidFill>
              <a:latin typeface="Calibri"/>
              <a:ea typeface="Calibri"/>
              <a:cs typeface="Calibri"/>
              <a:sym typeface="Calibri"/>
            </a:endParaRPr>
          </a:p>
        </p:txBody>
      </p:sp>
      <p:sp>
        <p:nvSpPr>
          <p:cNvPr id="514" name="Google Shape;514;p43"/>
          <p:cNvSpPr/>
          <p:nvPr/>
        </p:nvSpPr>
        <p:spPr>
          <a:xfrm>
            <a:off x="504000" y="1469717"/>
            <a:ext cx="9072000" cy="4620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Arial"/>
              <a:buChar char="•"/>
            </a:pPr>
            <a:r>
              <a:rPr b="1" i="0" lang="en-GB" sz="2000" u="none" cap="none" strike="noStrike">
                <a:solidFill>
                  <a:srgbClr val="000000"/>
                </a:solidFill>
                <a:latin typeface="Calibri"/>
                <a:ea typeface="Calibri"/>
                <a:cs typeface="Calibri"/>
                <a:sym typeface="Calibri"/>
              </a:rPr>
              <a:t>1000 </a:t>
            </a:r>
            <a:r>
              <a:rPr b="0" i="0" lang="en-GB" sz="2000" u="none" cap="none" strike="noStrike">
                <a:solidFill>
                  <a:srgbClr val="000000"/>
                </a:solidFill>
                <a:latin typeface="Calibri"/>
                <a:ea typeface="Calibri"/>
                <a:cs typeface="Calibri"/>
                <a:sym typeface="Calibri"/>
              </a:rPr>
              <a:t>Newsletter subscribers  </a:t>
            </a:r>
            <a:r>
              <a:rPr b="1" i="0" lang="en-GB" sz="2000" u="none" cap="none" strike="noStrike">
                <a:solidFill>
                  <a:srgbClr val="000000"/>
                </a:solidFill>
                <a:latin typeface="Calibri"/>
                <a:ea typeface="Calibri"/>
                <a:cs typeface="Calibri"/>
                <a:sym typeface="Calibri"/>
              </a:rPr>
              <a:t>(2 per year) </a:t>
            </a:r>
            <a:r>
              <a:rPr b="0" i="0" lang="en-GB" sz="2000" u="none" cap="none" strike="noStrike">
                <a:solidFill>
                  <a:srgbClr val="000000"/>
                </a:solidFill>
                <a:latin typeface="Calibri"/>
                <a:ea typeface="Calibri"/>
                <a:cs typeface="Calibri"/>
                <a:sym typeface="Calibri"/>
              </a:rPr>
              <a:t>– Summer &amp; Winter </a:t>
            </a:r>
            <a:endParaRPr/>
          </a:p>
          <a:p>
            <a:pPr indent="0" lvl="0" marL="0" marR="0" rtl="0" algn="l">
              <a:lnSpc>
                <a:spcPct val="100000"/>
              </a:lnSpc>
              <a:spcBef>
                <a:spcPts val="0"/>
              </a:spcBef>
              <a:spcAft>
                <a:spcPts val="0"/>
              </a:spcAft>
              <a:buClr>
                <a:srgbClr val="000000"/>
              </a:buClr>
              <a:buSzPts val="2400"/>
              <a:buFont typeface="Arial"/>
              <a:buNone/>
            </a:pPr>
            <a:r>
              <a:rPr b="0" i="0" lang="en-GB"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598"/>
              </a:spcBef>
              <a:spcAft>
                <a:spcPts val="0"/>
              </a:spcAft>
              <a:buClr>
                <a:srgbClr val="000000"/>
              </a:buClr>
              <a:buSzPts val="2400"/>
              <a:buFont typeface="Arial"/>
              <a:buChar char="•"/>
            </a:pPr>
            <a:r>
              <a:rPr b="1" i="0" lang="en-GB" sz="2000" u="none" cap="none" strike="noStrike">
                <a:solidFill>
                  <a:srgbClr val="000000"/>
                </a:solidFill>
                <a:latin typeface="Calibri"/>
                <a:ea typeface="Calibri"/>
                <a:cs typeface="Calibri"/>
                <a:sym typeface="Calibri"/>
              </a:rPr>
              <a:t>3000</a:t>
            </a:r>
            <a:r>
              <a:rPr b="0" i="0" lang="en-GB" sz="2000" u="none" cap="none" strike="noStrike">
                <a:solidFill>
                  <a:srgbClr val="000000"/>
                </a:solidFill>
                <a:latin typeface="Calibri"/>
                <a:ea typeface="Calibri"/>
                <a:cs typeface="Calibri"/>
                <a:sym typeface="Calibri"/>
              </a:rPr>
              <a:t> twitter followers @sheffieldrenew</a:t>
            </a:r>
            <a:endParaRPr/>
          </a:p>
          <a:p>
            <a:pPr indent="0" lvl="0" marL="0" marR="0" rtl="0" algn="l">
              <a:lnSpc>
                <a:spcPct val="100000"/>
              </a:lnSpc>
              <a:spcBef>
                <a:spcPts val="598"/>
              </a:spcBef>
              <a:spcAft>
                <a:spcPts val="0"/>
              </a:spcAft>
              <a:buClr>
                <a:srgbClr val="000000"/>
              </a:buClr>
              <a:buSzPts val="2400"/>
              <a:buFont typeface="Arial"/>
              <a:buNone/>
            </a:pPr>
            <a:r>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598"/>
              </a:spcBef>
              <a:spcAft>
                <a:spcPts val="0"/>
              </a:spcAft>
              <a:buClr>
                <a:srgbClr val="000000"/>
              </a:buClr>
              <a:buSzPts val="2400"/>
              <a:buFont typeface="Arial"/>
              <a:buChar char="•"/>
            </a:pPr>
            <a:r>
              <a:rPr b="1" i="0" lang="en-GB" sz="2000" u="none" cap="none" strike="noStrike">
                <a:solidFill>
                  <a:srgbClr val="000000"/>
                </a:solidFill>
                <a:latin typeface="Calibri"/>
                <a:ea typeface="Calibri"/>
                <a:cs typeface="Calibri"/>
                <a:sym typeface="Calibri"/>
              </a:rPr>
              <a:t>1000</a:t>
            </a:r>
            <a:r>
              <a:rPr b="0" i="0" lang="en-GB" sz="2000" u="none" cap="none" strike="noStrike">
                <a:solidFill>
                  <a:srgbClr val="000000"/>
                </a:solidFill>
                <a:latin typeface="Calibri"/>
                <a:ea typeface="Calibri"/>
                <a:cs typeface="Calibri"/>
                <a:sym typeface="Calibri"/>
              </a:rPr>
              <a:t> facebook followers </a:t>
            </a:r>
            <a:endParaRPr/>
          </a:p>
          <a:p>
            <a:pPr indent="-190500" lvl="0" marL="342900" marR="0" rtl="0" algn="l">
              <a:lnSpc>
                <a:spcPct val="100000"/>
              </a:lnSpc>
              <a:spcBef>
                <a:spcPts val="598"/>
              </a:spcBef>
              <a:spcAft>
                <a:spcPts val="0"/>
              </a:spcAft>
              <a:buClr>
                <a:srgbClr val="000000"/>
              </a:buClr>
              <a:buSzPts val="2400"/>
              <a:buFont typeface="Arial"/>
              <a:buNone/>
            </a:pPr>
            <a:r>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598"/>
              </a:spcBef>
              <a:spcAft>
                <a:spcPts val="0"/>
              </a:spcAft>
              <a:buClr>
                <a:srgbClr val="000000"/>
              </a:buClr>
              <a:buSzPts val="2400"/>
              <a:buFont typeface="Arial"/>
              <a:buChar char="•"/>
            </a:pPr>
            <a:r>
              <a:rPr b="1" i="0" lang="en-GB" sz="2000" u="none" cap="none" strike="noStrike">
                <a:solidFill>
                  <a:srgbClr val="000000"/>
                </a:solidFill>
                <a:latin typeface="Calibri"/>
                <a:ea typeface="Calibri"/>
                <a:cs typeface="Calibri"/>
                <a:sym typeface="Calibri"/>
              </a:rPr>
              <a:t>114</a:t>
            </a:r>
            <a:r>
              <a:rPr b="1" i="0" lang="en-GB" sz="2000" u="none" cap="none" strike="noStrike">
                <a:solidFill>
                  <a:srgbClr val="000000"/>
                </a:solidFill>
                <a:latin typeface="Calibri"/>
                <a:ea typeface="Calibri"/>
                <a:cs typeface="Calibri"/>
                <a:sym typeface="Calibri"/>
              </a:rPr>
              <a:t> </a:t>
            </a:r>
            <a:r>
              <a:rPr b="0" i="0" lang="en-GB" sz="2000" u="none" cap="none" strike="noStrike">
                <a:solidFill>
                  <a:srgbClr val="000000"/>
                </a:solidFill>
                <a:latin typeface="Calibri"/>
                <a:ea typeface="Calibri"/>
                <a:cs typeface="Calibri"/>
                <a:sym typeface="Calibri"/>
              </a:rPr>
              <a:t>(and growing!!) LinkedIn followers</a:t>
            </a:r>
            <a:endParaRPr/>
          </a:p>
          <a:p>
            <a:pPr indent="-190500" lvl="0" marL="342900" marR="0" rtl="0" algn="l">
              <a:lnSpc>
                <a:spcPct val="100000"/>
              </a:lnSpc>
              <a:spcBef>
                <a:spcPts val="598"/>
              </a:spcBef>
              <a:spcAft>
                <a:spcPts val="0"/>
              </a:spcAft>
              <a:buClr>
                <a:srgbClr val="000000"/>
              </a:buClr>
              <a:buSzPts val="2400"/>
              <a:buFont typeface="Arial"/>
              <a:buNone/>
            </a:pPr>
            <a:r>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598"/>
              </a:spcBef>
              <a:spcAft>
                <a:spcPts val="0"/>
              </a:spcAft>
              <a:buClr>
                <a:srgbClr val="000000"/>
              </a:buClr>
              <a:buSzPts val="2400"/>
              <a:buFont typeface="Arial"/>
              <a:buChar char="•"/>
            </a:pPr>
            <a:r>
              <a:rPr b="1" i="0" lang="en-GB" sz="2000" u="none" cap="none" strike="noStrike">
                <a:solidFill>
                  <a:srgbClr val="000000"/>
                </a:solidFill>
                <a:latin typeface="Calibri"/>
                <a:ea typeface="Calibri"/>
                <a:cs typeface="Calibri"/>
                <a:sym typeface="Calibri"/>
              </a:rPr>
              <a:t>WhatsApp</a:t>
            </a:r>
            <a:r>
              <a:rPr b="0" i="0" lang="en-GB" sz="2000" u="none" cap="none" strike="noStrike">
                <a:solidFill>
                  <a:srgbClr val="000000"/>
                </a:solidFill>
                <a:latin typeface="Calibri"/>
                <a:ea typeface="Calibri"/>
                <a:cs typeface="Calibri"/>
                <a:sym typeface="Calibri"/>
              </a:rPr>
              <a:t> group for volunteers </a:t>
            </a:r>
            <a:r>
              <a:rPr b="0" i="0" lang="en-GB" sz="2000" u="none" cap="none" strike="noStrike">
                <a:solidFill>
                  <a:srgbClr val="000000"/>
                </a:solidFill>
                <a:latin typeface="Calibri"/>
                <a:ea typeface="Calibri"/>
                <a:cs typeface="Calibri"/>
                <a:sym typeface="Calibri"/>
              </a:rPr>
              <a:t> </a:t>
            </a:r>
            <a:endParaRPr/>
          </a:p>
          <a:p>
            <a:pPr indent="-190500" lvl="0" marL="342900" marR="0" rtl="0" algn="l">
              <a:lnSpc>
                <a:spcPct val="100000"/>
              </a:lnSpc>
              <a:spcBef>
                <a:spcPts val="598"/>
              </a:spcBef>
              <a:spcAft>
                <a:spcPts val="0"/>
              </a:spcAft>
              <a:buClr>
                <a:srgbClr val="000000"/>
              </a:buClr>
              <a:buSzPts val="2400"/>
              <a:buFont typeface="Arial"/>
              <a:buNone/>
            </a:pPr>
            <a:r>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598"/>
              </a:spcBef>
              <a:spcAft>
                <a:spcPts val="0"/>
              </a:spcAft>
              <a:buClr>
                <a:srgbClr val="000000"/>
              </a:buClr>
              <a:buSzPts val="2400"/>
              <a:buFont typeface="Arial"/>
              <a:buChar char="•"/>
            </a:pPr>
            <a:r>
              <a:rPr b="1" i="0" lang="en-GB" sz="2000" u="none" cap="none" strike="noStrike">
                <a:solidFill>
                  <a:srgbClr val="000000"/>
                </a:solidFill>
                <a:latin typeface="Calibri"/>
                <a:ea typeface="Calibri"/>
                <a:cs typeface="Calibri"/>
                <a:sym typeface="Calibri"/>
              </a:rPr>
              <a:t>Website “news” </a:t>
            </a:r>
            <a:r>
              <a:rPr b="0" i="0" lang="en-GB" sz="2000" u="none" cap="none" strike="noStrike">
                <a:solidFill>
                  <a:srgbClr val="000000"/>
                </a:solidFill>
                <a:latin typeface="Calibri"/>
                <a:ea typeface="Calibri"/>
                <a:cs typeface="Calibri"/>
                <a:sym typeface="Calibri"/>
              </a:rPr>
              <a:t>refresh</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598"/>
              </a:spcBef>
              <a:spcAft>
                <a:spcPts val="0"/>
              </a:spcAft>
              <a:buNone/>
            </a:pPr>
            <a:r>
              <a:t/>
            </a:r>
            <a:endParaRPr b="0" i="0" sz="20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id="515" name="Google Shape;515;p43"/>
          <p:cNvPicPr preferRelativeResize="0"/>
          <p:nvPr/>
        </p:nvPicPr>
        <p:blipFill rotWithShape="1">
          <a:blip r:embed="rId3">
            <a:alphaModFix/>
          </a:blip>
          <a:srcRect b="0" l="0" r="0" t="0"/>
          <a:stretch/>
        </p:blipFill>
        <p:spPr>
          <a:xfrm>
            <a:off x="3817088" y="5195430"/>
            <a:ext cx="4429482" cy="206148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4"/>
          <p:cNvSpPr/>
          <p:nvPr/>
        </p:nvSpPr>
        <p:spPr>
          <a:xfrm>
            <a:off x="504000" y="30276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Summer </a:t>
            </a:r>
            <a:r>
              <a:rPr b="0" i="0" lang="en-GB" sz="4400" u="none" cap="none" strike="noStrike">
                <a:solidFill>
                  <a:srgbClr val="000000"/>
                </a:solidFill>
                <a:latin typeface="Calibri"/>
                <a:ea typeface="Calibri"/>
                <a:cs typeface="Calibri"/>
                <a:sym typeface="Calibri"/>
              </a:rPr>
              <a:t>Newsletter </a:t>
            </a:r>
            <a:endParaRPr b="0" i="0" sz="4400" u="none" cap="none" strike="noStrike">
              <a:solidFill>
                <a:srgbClr val="000000"/>
              </a:solidFill>
              <a:latin typeface="Calibri"/>
              <a:ea typeface="Calibri"/>
              <a:cs typeface="Calibri"/>
              <a:sym typeface="Calibri"/>
            </a:endParaRPr>
          </a:p>
        </p:txBody>
      </p:sp>
      <p:sp>
        <p:nvSpPr>
          <p:cNvPr id="521" name="Google Shape;521;p44"/>
          <p:cNvSpPr/>
          <p:nvPr/>
        </p:nvSpPr>
        <p:spPr>
          <a:xfrm>
            <a:off x="1406948" y="2490719"/>
            <a:ext cx="9072000" cy="4620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41280" lvl="0" marL="341280" marR="0" rtl="0" algn="l">
              <a:lnSpc>
                <a:spcPct val="100000"/>
              </a:lnSpc>
              <a:spcBef>
                <a:spcPts val="7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522" name="Google Shape;522;p44"/>
          <p:cNvSpPr/>
          <p:nvPr/>
        </p:nvSpPr>
        <p:spPr>
          <a:xfrm>
            <a:off x="396123" y="1336518"/>
            <a:ext cx="4803198" cy="4620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Summer Newsletter – great engagement!</a:t>
            </a:r>
            <a:endParaRPr b="1" i="0" sz="1800" u="none" cap="none" strike="noStrike">
              <a:solidFill>
                <a:srgbClr val="000000"/>
              </a:solidFill>
              <a:latin typeface="Calibri"/>
              <a:ea typeface="Calibri"/>
              <a:cs typeface="Calibri"/>
              <a:sym typeface="Calibri"/>
            </a:endParaRPr>
          </a:p>
          <a:p>
            <a:pPr indent="-342900" lvl="2" marL="342900" marR="0" rtl="0" algn="l">
              <a:lnSpc>
                <a:spcPct val="100000"/>
              </a:lnSpc>
              <a:spcBef>
                <a:spcPts val="0"/>
              </a:spcBef>
              <a:spcAft>
                <a:spcPts val="0"/>
              </a:spcAft>
              <a:buClr>
                <a:srgbClr val="000000"/>
              </a:buClr>
              <a:buSzPts val="2400"/>
              <a:buFont typeface="Arial"/>
              <a:buChar char="•"/>
            </a:pPr>
            <a:r>
              <a:rPr b="0" i="0" lang="en-GB" sz="1800" u="none" cap="none" strike="noStrike">
                <a:solidFill>
                  <a:srgbClr val="000000"/>
                </a:solidFill>
                <a:latin typeface="Calibri"/>
                <a:ea typeface="Calibri"/>
                <a:cs typeface="Calibri"/>
                <a:sym typeface="Calibri"/>
              </a:rPr>
              <a:t> Delivered to 957 (August)</a:t>
            </a:r>
            <a:endParaRPr b="0" i="0" sz="1800" u="none" cap="none" strike="noStrike">
              <a:solidFill>
                <a:srgbClr val="000000"/>
              </a:solidFill>
              <a:latin typeface="Calibri"/>
              <a:ea typeface="Calibri"/>
              <a:cs typeface="Calibri"/>
              <a:sym typeface="Calibri"/>
            </a:endParaRPr>
          </a:p>
          <a:p>
            <a:pPr indent="-342900" lvl="2" marL="342900" marR="0" rtl="0" algn="l">
              <a:lnSpc>
                <a:spcPct val="100000"/>
              </a:lnSpc>
              <a:spcBef>
                <a:spcPts val="0"/>
              </a:spcBef>
              <a:spcAft>
                <a:spcPts val="0"/>
              </a:spcAft>
              <a:buClr>
                <a:srgbClr val="000000"/>
              </a:buClr>
              <a:buSzPts val="2400"/>
              <a:buFont typeface="Arial"/>
              <a:buChar char="•"/>
            </a:pPr>
            <a:r>
              <a:rPr b="0" i="0" lang="en-GB" sz="1800" u="none" cap="none" strike="noStrike">
                <a:solidFill>
                  <a:srgbClr val="000000"/>
                </a:solidFill>
                <a:latin typeface="Calibri"/>
                <a:ea typeface="Calibri"/>
                <a:cs typeface="Calibri"/>
                <a:sym typeface="Calibri"/>
              </a:rPr>
              <a:t> Opened by 280 (34%)</a:t>
            </a:r>
            <a:endParaRPr/>
          </a:p>
          <a:p>
            <a:pPr indent="-190500" lvl="2" marL="342900" marR="0"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523" name="Google Shape;523;p44"/>
          <p:cNvPicPr preferRelativeResize="0"/>
          <p:nvPr/>
        </p:nvPicPr>
        <p:blipFill rotWithShape="1">
          <a:blip r:embed="rId3">
            <a:alphaModFix/>
          </a:blip>
          <a:srcRect b="0" l="0" r="0" t="0"/>
          <a:stretch/>
        </p:blipFill>
        <p:spPr>
          <a:xfrm>
            <a:off x="3588584" y="2426137"/>
            <a:ext cx="2498688" cy="4094384"/>
          </a:xfrm>
          <a:prstGeom prst="rect">
            <a:avLst/>
          </a:prstGeom>
          <a:noFill/>
          <a:ln>
            <a:noFill/>
          </a:ln>
          <a:effectLst>
            <a:outerShdw blurRad="292100" rotWithShape="0" algn="tl" dir="2700000" dist="139700">
              <a:srgbClr val="333333">
                <a:alpha val="64705"/>
              </a:srgbClr>
            </a:outerShdw>
          </a:effectLst>
        </p:spPr>
      </p:pic>
      <p:pic>
        <p:nvPicPr>
          <p:cNvPr id="524" name="Google Shape;524;p44"/>
          <p:cNvPicPr preferRelativeResize="0"/>
          <p:nvPr/>
        </p:nvPicPr>
        <p:blipFill rotWithShape="1">
          <a:blip r:embed="rId4">
            <a:alphaModFix/>
          </a:blip>
          <a:srcRect b="0" l="0" r="0" t="0"/>
          <a:stretch/>
        </p:blipFill>
        <p:spPr>
          <a:xfrm>
            <a:off x="954964" y="2450478"/>
            <a:ext cx="2456457" cy="4045703"/>
          </a:xfrm>
          <a:prstGeom prst="rect">
            <a:avLst/>
          </a:prstGeom>
          <a:noFill/>
          <a:ln>
            <a:noFill/>
          </a:ln>
          <a:effectLst>
            <a:outerShdw blurRad="292100" rotWithShape="0" algn="tl" dir="2700000" dist="139700">
              <a:srgbClr val="333333">
                <a:alpha val="64705"/>
              </a:srgbClr>
            </a:outerShdw>
          </a:effectLst>
        </p:spPr>
      </p:pic>
      <p:pic>
        <p:nvPicPr>
          <p:cNvPr id="525" name="Google Shape;525;p44"/>
          <p:cNvPicPr preferRelativeResize="0"/>
          <p:nvPr/>
        </p:nvPicPr>
        <p:blipFill rotWithShape="1">
          <a:blip r:embed="rId5">
            <a:alphaModFix/>
          </a:blip>
          <a:srcRect b="0" l="0" r="0" t="0"/>
          <a:stretch/>
        </p:blipFill>
        <p:spPr>
          <a:xfrm>
            <a:off x="6406538" y="1562760"/>
            <a:ext cx="3169462" cy="337920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5"/>
          <p:cNvSpPr/>
          <p:nvPr/>
        </p:nvSpPr>
        <p:spPr>
          <a:xfrm>
            <a:off x="504000" y="30276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Winter </a:t>
            </a:r>
            <a:r>
              <a:rPr b="0" i="0" lang="en-GB" sz="4400" u="none" cap="none" strike="noStrike">
                <a:solidFill>
                  <a:srgbClr val="000000"/>
                </a:solidFill>
                <a:latin typeface="Calibri"/>
                <a:ea typeface="Calibri"/>
                <a:cs typeface="Calibri"/>
                <a:sym typeface="Calibri"/>
              </a:rPr>
              <a:t>Newsletter </a:t>
            </a:r>
            <a:endParaRPr b="0" i="0" sz="4400" u="none" cap="none" strike="noStrike">
              <a:solidFill>
                <a:srgbClr val="000000"/>
              </a:solidFill>
              <a:latin typeface="Calibri"/>
              <a:ea typeface="Calibri"/>
              <a:cs typeface="Calibri"/>
              <a:sym typeface="Calibri"/>
            </a:endParaRPr>
          </a:p>
        </p:txBody>
      </p:sp>
      <p:sp>
        <p:nvSpPr>
          <p:cNvPr id="531" name="Google Shape;531;p45"/>
          <p:cNvSpPr/>
          <p:nvPr/>
        </p:nvSpPr>
        <p:spPr>
          <a:xfrm>
            <a:off x="1406948" y="2490719"/>
            <a:ext cx="9072000" cy="4620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341280" lvl="0" marL="341280" marR="0" rtl="0" algn="l">
              <a:lnSpc>
                <a:spcPct val="100000"/>
              </a:lnSpc>
              <a:spcBef>
                <a:spcPts val="7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532" name="Google Shape;532;p45"/>
          <p:cNvSpPr/>
          <p:nvPr/>
        </p:nvSpPr>
        <p:spPr>
          <a:xfrm>
            <a:off x="396123" y="1336518"/>
            <a:ext cx="4803198" cy="4620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Winter Newsletter </a:t>
            </a:r>
            <a:endParaRPr b="1" i="0" sz="1800" u="none" cap="none" strike="noStrike">
              <a:solidFill>
                <a:srgbClr val="000000"/>
              </a:solidFill>
              <a:latin typeface="Calibri"/>
              <a:ea typeface="Calibri"/>
              <a:cs typeface="Calibri"/>
              <a:sym typeface="Calibri"/>
            </a:endParaRPr>
          </a:p>
          <a:p>
            <a:pPr indent="-342900" lvl="2" marL="342900" marR="0" rtl="0" algn="l">
              <a:lnSpc>
                <a:spcPct val="100000"/>
              </a:lnSpc>
              <a:spcBef>
                <a:spcPts val="0"/>
              </a:spcBef>
              <a:spcAft>
                <a:spcPts val="0"/>
              </a:spcAft>
              <a:buClr>
                <a:srgbClr val="000000"/>
              </a:buClr>
              <a:buSzPts val="2400"/>
              <a:buFont typeface="Arial"/>
              <a:buChar char="•"/>
            </a:pPr>
            <a:r>
              <a:rPr b="0" i="0" lang="en-GB" sz="1800" u="none" cap="none" strike="noStrike">
                <a:solidFill>
                  <a:srgbClr val="000000"/>
                </a:solidFill>
                <a:latin typeface="Calibri"/>
                <a:ea typeface="Calibri"/>
                <a:cs typeface="Calibri"/>
                <a:sym typeface="Calibri"/>
              </a:rPr>
              <a:t> Delivered to 941 (Jan)</a:t>
            </a:r>
            <a:endParaRPr b="0" i="0" sz="1800" u="none" cap="none" strike="noStrike">
              <a:solidFill>
                <a:srgbClr val="000000"/>
              </a:solidFill>
              <a:latin typeface="Calibri"/>
              <a:ea typeface="Calibri"/>
              <a:cs typeface="Calibri"/>
              <a:sym typeface="Calibri"/>
            </a:endParaRPr>
          </a:p>
          <a:p>
            <a:pPr indent="-342900" lvl="2" marL="342900" marR="0" rtl="0" algn="l">
              <a:lnSpc>
                <a:spcPct val="100000"/>
              </a:lnSpc>
              <a:spcBef>
                <a:spcPts val="0"/>
              </a:spcBef>
              <a:spcAft>
                <a:spcPts val="0"/>
              </a:spcAft>
              <a:buClr>
                <a:srgbClr val="000000"/>
              </a:buClr>
              <a:buSzPts val="2400"/>
              <a:buFont typeface="Arial"/>
              <a:buChar char="•"/>
            </a:pPr>
            <a:r>
              <a:rPr b="0" i="0" lang="en-GB" sz="1800" u="none" cap="none" strike="noStrike">
                <a:solidFill>
                  <a:srgbClr val="000000"/>
                </a:solidFill>
                <a:latin typeface="Calibri"/>
                <a:ea typeface="Calibri"/>
                <a:cs typeface="Calibri"/>
                <a:sym typeface="Calibri"/>
              </a:rPr>
              <a:t> Opened by 230 (28.5%)</a:t>
            </a:r>
            <a:endParaRPr/>
          </a:p>
          <a:p>
            <a:pPr indent="-190500" lvl="2" marL="342900" marR="0"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341280" lvl="0" marL="341280" marR="0" rtl="0" algn="l">
              <a:lnSpc>
                <a:spcPct val="100000"/>
              </a:lnSpc>
              <a:spcBef>
                <a:spcPts val="799"/>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533" name="Google Shape;533;p45"/>
          <p:cNvPicPr preferRelativeResize="0"/>
          <p:nvPr/>
        </p:nvPicPr>
        <p:blipFill rotWithShape="1">
          <a:blip r:embed="rId3">
            <a:alphaModFix/>
          </a:blip>
          <a:srcRect b="0" l="0" r="0" t="0"/>
          <a:stretch/>
        </p:blipFill>
        <p:spPr>
          <a:xfrm>
            <a:off x="4505135" y="2355577"/>
            <a:ext cx="2492878" cy="4529140"/>
          </a:xfrm>
          <a:prstGeom prst="rect">
            <a:avLst/>
          </a:prstGeom>
          <a:noFill/>
          <a:ln>
            <a:noFill/>
          </a:ln>
          <a:effectLst>
            <a:outerShdw blurRad="292100" rotWithShape="0" algn="tl" dir="2700000" dist="139700">
              <a:srgbClr val="333333">
                <a:alpha val="64705"/>
              </a:srgbClr>
            </a:outerShdw>
          </a:effectLst>
        </p:spPr>
      </p:pic>
      <p:pic>
        <p:nvPicPr>
          <p:cNvPr id="534" name="Google Shape;534;p45"/>
          <p:cNvPicPr preferRelativeResize="0"/>
          <p:nvPr/>
        </p:nvPicPr>
        <p:blipFill rotWithShape="1">
          <a:blip r:embed="rId4">
            <a:alphaModFix/>
          </a:blip>
          <a:srcRect b="0" l="0" r="0" t="0"/>
          <a:stretch/>
        </p:blipFill>
        <p:spPr>
          <a:xfrm>
            <a:off x="1757638" y="2355577"/>
            <a:ext cx="2396807" cy="4567049"/>
          </a:xfrm>
          <a:prstGeom prst="rect">
            <a:avLst/>
          </a:prstGeom>
          <a:noFill/>
          <a:ln>
            <a:noFill/>
          </a:ln>
          <a:effectLst>
            <a:outerShdw blurRad="292100" rotWithShape="0" algn="tl" dir="2700000" dist="139700">
              <a:srgbClr val="333333">
                <a:alpha val="64705"/>
              </a:srgbClr>
            </a:outerShdw>
          </a:effectLst>
        </p:spPr>
      </p:pic>
      <p:pic>
        <p:nvPicPr>
          <p:cNvPr id="535" name="Google Shape;535;p45"/>
          <p:cNvPicPr preferRelativeResize="0"/>
          <p:nvPr/>
        </p:nvPicPr>
        <p:blipFill rotWithShape="1">
          <a:blip r:embed="rId5">
            <a:alphaModFix/>
          </a:blip>
          <a:srcRect b="0" l="0" r="0" t="0"/>
          <a:stretch/>
        </p:blipFill>
        <p:spPr>
          <a:xfrm>
            <a:off x="7369889" y="1336518"/>
            <a:ext cx="2206111" cy="4008132"/>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6"/>
          <p:cNvSpPr/>
          <p:nvPr/>
        </p:nvSpPr>
        <p:spPr>
          <a:xfrm>
            <a:off x="504000" y="302760"/>
            <a:ext cx="9072000" cy="1260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Calibri"/>
                <a:ea typeface="Calibri"/>
                <a:cs typeface="Calibri"/>
                <a:sym typeface="Calibri"/>
              </a:rPr>
              <a:t>Newsletter: how to subscribe</a:t>
            </a:r>
            <a:endParaRPr b="0" i="0" sz="4400" u="none" cap="none" strike="noStrike">
              <a:solidFill>
                <a:srgbClr val="000000"/>
              </a:solidFill>
              <a:latin typeface="Calibri"/>
              <a:ea typeface="Calibri"/>
              <a:cs typeface="Calibri"/>
              <a:sym typeface="Calibri"/>
            </a:endParaRPr>
          </a:p>
        </p:txBody>
      </p:sp>
      <p:pic>
        <p:nvPicPr>
          <p:cNvPr id="541" name="Google Shape;541;p46"/>
          <p:cNvPicPr preferRelativeResize="0"/>
          <p:nvPr/>
        </p:nvPicPr>
        <p:blipFill rotWithShape="1">
          <a:blip r:embed="rId3">
            <a:alphaModFix/>
          </a:blip>
          <a:srcRect b="0" l="0" r="0" t="0"/>
          <a:stretch/>
        </p:blipFill>
        <p:spPr>
          <a:xfrm>
            <a:off x="684753" y="1646215"/>
            <a:ext cx="4838774" cy="2491682"/>
          </a:xfrm>
          <a:prstGeom prst="rect">
            <a:avLst/>
          </a:prstGeom>
          <a:noFill/>
          <a:ln>
            <a:noFill/>
          </a:ln>
          <a:effectLst>
            <a:outerShdw blurRad="292100" rotWithShape="0" algn="tl" dir="2700000" dist="139700">
              <a:srgbClr val="333333">
                <a:alpha val="64705"/>
              </a:srgbClr>
            </a:outerShdw>
          </a:effectLst>
        </p:spPr>
      </p:pic>
      <p:pic>
        <p:nvPicPr>
          <p:cNvPr id="542" name="Google Shape;542;p46"/>
          <p:cNvPicPr preferRelativeResize="0"/>
          <p:nvPr/>
        </p:nvPicPr>
        <p:blipFill rotWithShape="1">
          <a:blip r:embed="rId4">
            <a:alphaModFix/>
          </a:blip>
          <a:srcRect b="0" l="0" r="0" t="0"/>
          <a:stretch/>
        </p:blipFill>
        <p:spPr>
          <a:xfrm>
            <a:off x="4093535" y="4467522"/>
            <a:ext cx="4466802" cy="2307710"/>
          </a:xfrm>
          <a:prstGeom prst="rect">
            <a:avLst/>
          </a:prstGeom>
          <a:noFill/>
          <a:ln cap="flat" cmpd="sng" w="28575">
            <a:solidFill>
              <a:srgbClr val="FF0000"/>
            </a:solidFill>
            <a:prstDash val="solid"/>
            <a:round/>
            <a:headEnd len="sm" w="sm" type="none"/>
            <a:tailEnd len="sm" w="sm" type="none"/>
          </a:ln>
          <a:effectLst>
            <a:outerShdw blurRad="292100" rotWithShape="0" algn="tl" dir="2700000" dist="139700">
              <a:srgbClr val="333333">
                <a:alpha val="64705"/>
              </a:srgbClr>
            </a:outerShdw>
          </a:effectLst>
        </p:spPr>
      </p:pic>
      <p:sp>
        <p:nvSpPr>
          <p:cNvPr id="543" name="Google Shape;543;p46"/>
          <p:cNvSpPr/>
          <p:nvPr/>
        </p:nvSpPr>
        <p:spPr>
          <a:xfrm>
            <a:off x="2775098" y="2668772"/>
            <a:ext cx="978195" cy="446568"/>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44" name="Google Shape;544;p46"/>
          <p:cNvCxnSpPr>
            <a:stCxn id="543" idx="3"/>
          </p:cNvCxnSpPr>
          <p:nvPr/>
        </p:nvCxnSpPr>
        <p:spPr>
          <a:xfrm>
            <a:off x="3753293" y="2892056"/>
            <a:ext cx="765600" cy="1573500"/>
          </a:xfrm>
          <a:prstGeom prst="straightConnector1">
            <a:avLst/>
          </a:prstGeom>
          <a:noFill/>
          <a:ln cap="flat" cmpd="sng" w="28575">
            <a:solidFill>
              <a:srgbClr val="FF0000"/>
            </a:solidFill>
            <a:prstDash val="solid"/>
            <a:round/>
            <a:headEnd len="sm" w="sm" type="none"/>
            <a:tailEnd len="sm" w="sm"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7"/>
          <p:cNvSpPr txBox="1"/>
          <p:nvPr/>
        </p:nvSpPr>
        <p:spPr>
          <a:xfrm>
            <a:off x="504000" y="321840"/>
            <a:ext cx="5184000" cy="58921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t/>
            </a:r>
            <a:endParaRPr b="1" i="0" sz="48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t/>
            </a:r>
            <a:endParaRPr b="1" i="0" sz="48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FF8700"/>
                </a:solidFill>
                <a:latin typeface="Arial"/>
                <a:ea typeface="Arial"/>
                <a:cs typeface="Arial"/>
                <a:sym typeface="Arial"/>
              </a:rPr>
              <a:t>Renewables</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1" lang="en-GB" sz="6000" u="none" cap="none" strike="noStrike">
                <a:solidFill>
                  <a:srgbClr val="FF8700"/>
                </a:solidFill>
                <a:latin typeface="Comic Sans MS"/>
                <a:ea typeface="Comic Sans MS"/>
                <a:cs typeface="Comic Sans MS"/>
                <a:sym typeface="Comic Sans MS"/>
              </a:rPr>
              <a:t>thank </a:t>
            </a:r>
            <a:endParaRPr/>
          </a:p>
          <a:p>
            <a:pPr indent="0" lvl="0" marL="0" marR="0" rtl="0" algn="ctr">
              <a:lnSpc>
                <a:spcPct val="100000"/>
              </a:lnSpc>
              <a:spcBef>
                <a:spcPts val="0"/>
              </a:spcBef>
              <a:spcAft>
                <a:spcPts val="0"/>
              </a:spcAft>
              <a:buClr>
                <a:srgbClr val="000000"/>
              </a:buClr>
              <a:buSzPts val="6000"/>
              <a:buFont typeface="Arial"/>
              <a:buNone/>
            </a:pPr>
            <a:r>
              <a:rPr b="1" i="1" lang="en-GB" sz="6000" u="none" cap="none" strike="noStrike">
                <a:solidFill>
                  <a:srgbClr val="FF8700"/>
                </a:solidFill>
                <a:latin typeface="Comic Sans MS"/>
                <a:ea typeface="Comic Sans MS"/>
                <a:cs typeface="Comic Sans MS"/>
                <a:sym typeface="Comic Sans MS"/>
              </a:rPr>
              <a:t>you for attending !</a:t>
            </a:r>
            <a:endParaRPr b="0" i="1" sz="60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p:txBody>
      </p:sp>
      <p:pic>
        <p:nvPicPr>
          <p:cNvPr id="550" name="Google Shape;550;p47"/>
          <p:cNvPicPr preferRelativeResize="0"/>
          <p:nvPr/>
        </p:nvPicPr>
        <p:blipFill rotWithShape="1">
          <a:blip r:embed="rId3">
            <a:alphaModFix/>
          </a:blip>
          <a:srcRect b="0" l="0" r="0" t="0"/>
          <a:stretch/>
        </p:blipFill>
        <p:spPr>
          <a:xfrm>
            <a:off x="8208000" y="6108120"/>
            <a:ext cx="1656000" cy="1235880"/>
          </a:xfrm>
          <a:prstGeom prst="rect">
            <a:avLst/>
          </a:prstGeom>
          <a:noFill/>
          <a:ln>
            <a:noFill/>
          </a:ln>
        </p:spPr>
      </p:pic>
      <p:pic>
        <p:nvPicPr>
          <p:cNvPr id="551" name="Google Shape;551;p47"/>
          <p:cNvPicPr preferRelativeResize="0"/>
          <p:nvPr/>
        </p:nvPicPr>
        <p:blipFill rotWithShape="1">
          <a:blip r:embed="rId4">
            <a:alphaModFix/>
          </a:blip>
          <a:srcRect b="0" l="0" r="0" t="0"/>
          <a:stretch/>
        </p:blipFill>
        <p:spPr>
          <a:xfrm>
            <a:off x="5774400" y="1512000"/>
            <a:ext cx="3873600" cy="3697200"/>
          </a:xfrm>
          <a:prstGeom prst="rect">
            <a:avLst/>
          </a:prstGeom>
          <a:noFill/>
          <a:ln>
            <a:noFill/>
          </a:ln>
        </p:spPr>
      </p:pic>
      <p:pic>
        <p:nvPicPr>
          <p:cNvPr id="552" name="Google Shape;552;p47"/>
          <p:cNvPicPr preferRelativeResize="0"/>
          <p:nvPr/>
        </p:nvPicPr>
        <p:blipFill rotWithShape="1">
          <a:blip r:embed="rId5">
            <a:alphaModFix/>
          </a:blip>
          <a:srcRect b="0" l="0" r="0" t="0"/>
          <a:stretch/>
        </p:blipFill>
        <p:spPr>
          <a:xfrm>
            <a:off x="1043076" y="458555"/>
            <a:ext cx="4105848" cy="25435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5"/>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Volunteers</a:t>
            </a:r>
            <a:endParaRPr b="1" i="0" sz="4400" u="none" cap="none" strike="noStrike">
              <a:solidFill>
                <a:srgbClr val="FF8700"/>
              </a:solidFill>
              <a:latin typeface="Arial"/>
              <a:ea typeface="Arial"/>
              <a:cs typeface="Arial"/>
              <a:sym typeface="Arial"/>
            </a:endParaRPr>
          </a:p>
        </p:txBody>
      </p:sp>
      <p:sp>
        <p:nvSpPr>
          <p:cNvPr id="205" name="Google Shape;205;p5"/>
          <p:cNvSpPr/>
          <p:nvPr/>
        </p:nvSpPr>
        <p:spPr>
          <a:xfrm>
            <a:off x="843280" y="1688301"/>
            <a:ext cx="8544560" cy="53084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215900" lvl="0" marL="215900"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Existing volunteers</a:t>
            </a:r>
            <a:endParaRPr b="0" i="0" sz="2000" u="none" cap="none" strike="noStrike">
              <a:solidFill>
                <a:srgbClr val="000000"/>
              </a:solidFill>
              <a:latin typeface="Arial"/>
              <a:ea typeface="Arial"/>
              <a:cs typeface="Arial"/>
              <a:sym typeface="Arial"/>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Dave Berry – operations</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Jean Tinsley – administrator </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Richard Collins - Treasurer </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Luke Wilson – project development</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Keith Alford - member</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Paul Cocker - member </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Ted Datta – Communications Director</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Erin Lachs – Chair </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Nicolas Viphakone - project development</a:t>
            </a:r>
            <a:endParaRPr/>
          </a:p>
          <a:p>
            <a:pPr indent="-88900" lvl="0" marL="215900"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New volunteers</a:t>
            </a:r>
            <a:endParaRPr b="0" i="0" sz="2000" u="none" cap="none" strike="noStrike">
              <a:solidFill>
                <a:srgbClr val="000000"/>
              </a:solidFill>
              <a:latin typeface="Arial"/>
              <a:ea typeface="Arial"/>
              <a:cs typeface="Arial"/>
              <a:sym typeface="Arial"/>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David Hayden – engineering</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Ewan Norris – engineering / commercial</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Jennifer Brown – commercial / legal</a:t>
            </a:r>
            <a:endParaRPr/>
          </a:p>
          <a:p>
            <a:pPr indent="-88900" lvl="0" marL="215900"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457201"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88900" lvl="0" marL="215900"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8700"/>
                </a:solidFill>
                <a:latin typeface="Arial"/>
                <a:ea typeface="Arial"/>
                <a:cs typeface="Arial"/>
                <a:sym typeface="Arial"/>
              </a:rPr>
              <a:t>Directors</a:t>
            </a:r>
            <a:endParaRPr b="1" i="0" sz="4400" u="none" cap="none" strike="noStrike">
              <a:solidFill>
                <a:srgbClr val="FF8700"/>
              </a:solidFill>
              <a:latin typeface="Arial"/>
              <a:ea typeface="Arial"/>
              <a:cs typeface="Arial"/>
              <a:sym typeface="Arial"/>
            </a:endParaRPr>
          </a:p>
        </p:txBody>
      </p:sp>
      <p:sp>
        <p:nvSpPr>
          <p:cNvPr id="211" name="Google Shape;211;p6"/>
          <p:cNvSpPr/>
          <p:nvPr/>
        </p:nvSpPr>
        <p:spPr>
          <a:xfrm>
            <a:off x="843280" y="1688301"/>
            <a:ext cx="8544560" cy="53084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215900" lvl="0" marL="215900"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New directors</a:t>
            </a:r>
            <a:endParaRPr b="0" i="0" sz="2000" u="none" cap="none" strike="noStrike">
              <a:solidFill>
                <a:srgbClr val="000000"/>
              </a:solidFill>
              <a:latin typeface="Arial"/>
              <a:ea typeface="Arial"/>
              <a:cs typeface="Arial"/>
              <a:sym typeface="Arial"/>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Sue Morton, longstanding investor member has stood for election</a:t>
            </a:r>
            <a:endParaRPr/>
          </a:p>
          <a:p>
            <a:pPr indent="-88900" lvl="0" marL="215900"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88900" lvl="0" marL="215900"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Directors Stepping Down and Standing for re-election</a:t>
            </a:r>
            <a:endParaRPr b="0" i="0" sz="2000" u="none" cap="none" strike="noStrike">
              <a:solidFill>
                <a:srgbClr val="000000"/>
              </a:solidFill>
              <a:latin typeface="Arial"/>
              <a:ea typeface="Arial"/>
              <a:cs typeface="Arial"/>
              <a:sym typeface="Arial"/>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Secretary to report</a:t>
            </a:r>
            <a:endParaRPr b="0" i="0" sz="2000" u="none" cap="none" strike="noStrike">
              <a:solidFill>
                <a:srgbClr val="000000"/>
              </a:solidFill>
              <a:latin typeface="Arial"/>
              <a:ea typeface="Arial"/>
              <a:cs typeface="Arial"/>
              <a:sym typeface="Arial"/>
            </a:endParaRPr>
          </a:p>
          <a:p>
            <a:pPr indent="-215900" lvl="1" marL="800101"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88900" lvl="0" marL="215900"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Board role changes</a:t>
            </a:r>
            <a:endParaRPr/>
          </a:p>
          <a:p>
            <a:pPr indent="-342900" lvl="1" marL="800101" marR="0" rtl="0" algn="l">
              <a:lnSpc>
                <a:spcPct val="100000"/>
              </a:lnSpc>
              <a:spcBef>
                <a:spcPts val="0"/>
              </a:spcBef>
              <a:spcAft>
                <a:spcPts val="0"/>
              </a:spcAft>
              <a:buClr>
                <a:srgbClr val="CC6600"/>
              </a:buClr>
              <a:buSzPts val="2000"/>
              <a:buFont typeface="Arial"/>
              <a:buChar char="•"/>
            </a:pPr>
            <a:r>
              <a:rPr b="0" i="0" lang="en-GB" sz="2000" u="none" cap="none" strike="noStrike">
                <a:solidFill>
                  <a:srgbClr val="000000"/>
                </a:solidFill>
                <a:latin typeface="Arial"/>
                <a:ea typeface="Arial"/>
                <a:cs typeface="Arial"/>
                <a:sym typeface="Arial"/>
              </a:rPr>
              <a:t>N/A</a:t>
            </a:r>
            <a:endParaRPr/>
          </a:p>
          <a:p>
            <a:pPr indent="0" lvl="1" marL="457201"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88900" lvl="0" marL="215900" marR="0" rtl="0" algn="l">
              <a:lnSpc>
                <a:spcPct val="100000"/>
              </a:lnSpc>
              <a:spcBef>
                <a:spcPts val="0"/>
              </a:spcBef>
              <a:spcAft>
                <a:spcPts val="0"/>
              </a:spcAft>
              <a:buClr>
                <a:srgbClr val="CC66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7"/>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Resolution A:</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ELECTION OF THE BOARD</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Roboto"/>
                <a:ea typeface="Roboto"/>
                <a:cs typeface="Roboto"/>
                <a:sym typeface="Roboto"/>
              </a:rPr>
              <a:t>To approve election of directors for the year of 2024 as a true record.</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Roboto"/>
                <a:ea typeface="Roboto"/>
                <a:cs typeface="Roboto"/>
                <a:sym typeface="Roboto"/>
              </a:rPr>
              <a:t>Proposed by: </a:t>
            </a:r>
            <a:r>
              <a:rPr b="0" i="0" lang="en-GB" sz="2000" u="none" cap="none" strike="noStrike">
                <a:solidFill>
                  <a:srgbClr val="000000"/>
                </a:solidFill>
                <a:highlight>
                  <a:srgbClr val="FFFF00"/>
                </a:highlight>
                <a:latin typeface="Roboto"/>
                <a:ea typeface="Roboto"/>
                <a:cs typeface="Roboto"/>
                <a:sym typeface="Roboto"/>
              </a:rPr>
              <a:t>Erin Lachs</a:t>
            </a:r>
            <a:r>
              <a:rPr b="0" i="0" lang="en-GB" sz="2000" u="none" cap="none" strike="noStrike">
                <a:solidFill>
                  <a:srgbClr val="000000"/>
                </a:solidFill>
                <a:latin typeface="Roboto"/>
                <a:ea typeface="Roboto"/>
                <a:cs typeface="Roboto"/>
                <a:sym typeface="Roboto"/>
              </a:rPr>
              <a:t>, Chair</a:t>
            </a:r>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Richard Collins, </a:t>
            </a:r>
            <a:r>
              <a:rPr b="0" i="0" lang="en-GB" sz="2000" u="none" cap="none" strike="noStrike">
                <a:solidFill>
                  <a:srgbClr val="000000"/>
                </a:solidFill>
                <a:latin typeface="Roboto"/>
                <a:ea typeface="Roboto"/>
                <a:cs typeface="Roboto"/>
                <a:sym typeface="Roboto"/>
              </a:rPr>
              <a:t>Erin Lachs, Luke Wilson, </a:t>
            </a:r>
            <a:r>
              <a:rPr b="0" i="0" lang="en-GB" sz="2000" u="none" cap="none" strike="noStrike">
                <a:solidFill>
                  <a:srgbClr val="000000"/>
                </a:solidFill>
                <a:highlight>
                  <a:srgbClr val="FFFF00"/>
                </a:highlight>
                <a:latin typeface="Roboto"/>
                <a:ea typeface="Roboto"/>
                <a:cs typeface="Roboto"/>
                <a:sym typeface="Roboto"/>
              </a:rPr>
              <a:t>Keith Alford</a:t>
            </a:r>
            <a:r>
              <a:rPr b="0" i="0" lang="en-GB" sz="2000" u="none" cap="none" strike="noStrike">
                <a:solidFill>
                  <a:srgbClr val="000000"/>
                </a:solidFill>
                <a:latin typeface="Roboto"/>
                <a:ea typeface="Roboto"/>
                <a:cs typeface="Roboto"/>
                <a:sym typeface="Roboto"/>
              </a:rPr>
              <a:t>, Paul Cocker,</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Roboto"/>
                <a:ea typeface="Roboto"/>
                <a:cs typeface="Roboto"/>
                <a:sym typeface="Roboto"/>
              </a:rPr>
              <a:t>Ted Datta, Sue Morton</a:t>
            </a:r>
            <a:endParaRPr b="0" i="0" sz="5400" u="none" cap="none" strike="noStrike">
              <a:solidFill>
                <a:srgbClr val="000000"/>
              </a:solidFill>
              <a:latin typeface="Arial"/>
              <a:ea typeface="Arial"/>
              <a:cs typeface="Arial"/>
              <a:sym typeface="Arial"/>
            </a:endParaRPr>
          </a:p>
        </p:txBody>
      </p:sp>
      <p:pic>
        <p:nvPicPr>
          <p:cNvPr descr="Icon&#10;&#10;Description automatically generated" id="217" name="Google Shape;217;p7"/>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Resolution 1:</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Minutes of the previous AGM</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Roboto"/>
                <a:ea typeface="Roboto"/>
                <a:cs typeface="Roboto"/>
                <a:sym typeface="Roboto"/>
              </a:rPr>
              <a:t>To approve the minutes of the 2023 Annual General Meeting as a true record.</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Roboto"/>
                <a:ea typeface="Roboto"/>
                <a:cs typeface="Roboto"/>
                <a:sym typeface="Roboto"/>
              </a:rPr>
              <a:t>Proposed by: Erin Lachs, Chair</a:t>
            </a:r>
            <a:endParaRPr b="0" i="0" sz="5400" u="none" cap="none" strike="noStrike">
              <a:solidFill>
                <a:srgbClr val="000000"/>
              </a:solidFill>
              <a:latin typeface="Arial"/>
              <a:ea typeface="Arial"/>
              <a:cs typeface="Arial"/>
              <a:sym typeface="Arial"/>
            </a:endParaRPr>
          </a:p>
        </p:txBody>
      </p:sp>
      <p:pic>
        <p:nvPicPr>
          <p:cNvPr descr="Icon&#10;&#10;Description automatically generated" id="223" name="Google Shape;223;p8"/>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9"/>
          <p:cNvSpPr txBox="1"/>
          <p:nvPr/>
        </p:nvSpPr>
        <p:spPr>
          <a:xfrm>
            <a:off x="504000" y="301320"/>
            <a:ext cx="9071640" cy="5851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Resolution 2:</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F87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GB" sz="5400" u="none" cap="none" strike="noStrike">
                <a:solidFill>
                  <a:srgbClr val="FF8700"/>
                </a:solidFill>
                <a:latin typeface="Arial"/>
                <a:ea typeface="Arial"/>
                <a:cs typeface="Arial"/>
                <a:sym typeface="Arial"/>
              </a:rPr>
              <a:t>Accounts for 2022 / 2023</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To accept the draft accounts of the 2022/2023 financial year.</a:t>
            </a:r>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Roboto"/>
                <a:ea typeface="Roboto"/>
                <a:cs typeface="Roboto"/>
                <a:sym typeface="Roboto"/>
              </a:rPr>
              <a:t>Proposed by: Richard Collins, Treasurer</a:t>
            </a:r>
            <a:endParaRPr/>
          </a:p>
        </p:txBody>
      </p:sp>
      <p:pic>
        <p:nvPicPr>
          <p:cNvPr descr="Icon&#10;&#10;Description automatically generated" id="229" name="Google Shape;229;p9"/>
          <p:cNvPicPr preferRelativeResize="0"/>
          <p:nvPr/>
        </p:nvPicPr>
        <p:blipFill rotWithShape="1">
          <a:blip r:embed="rId3">
            <a:alphaModFix/>
          </a:blip>
          <a:srcRect b="0" l="0" r="0" t="0"/>
          <a:stretch/>
        </p:blipFill>
        <p:spPr>
          <a:xfrm>
            <a:off x="404226" y="387380"/>
            <a:ext cx="1038225" cy="1019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